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D263F5-E472-0476-CA4F-17846A79A230}">
  <a:tblStyle styleId="{B7D263F5-E472-0476-CA4F-17846A79A230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Фильтр по "Врач-Врач"</a:t>
            </a:r>
          </a:p>
        </c:rich>
      </c:tx>
      <c:overlay val="0"/>
      <c:spPr>
        <a:prstGeom prst="rect">
          <a:avLst/>
        </a:prstGeom>
        <a:noFill/>
        <a:ln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'Лист1'!$B$2</c:f>
              <c:strCache>
                <c:ptCount val="1"/>
                <c:pt idx="0">
                  <c:v>Врач-врач</c:v>
                </c:pt>
              </c:strCache>
            </c:strRef>
          </c:tx>
          <c:spPr>
            <a:prstGeom prst="rect">
              <a:avLst/>
            </a:prstGeom>
            <a:solidFill>
              <a:srgbClr val="B0B300"/>
            </a:solidFill>
            <a:ln w="12699">
              <a:solidFill>
                <a:schemeClr val="accent1">
                  <a:lumMod val="50196"/>
                </a:schemeClr>
              </a:solidFill>
              <a:prstDash val="solid"/>
            </a:ln>
          </c:spPr>
          <c:invertIfNegative val="0"/>
          <c:cat>
            <c:strRef>
              <c:f>'Лист1'!$A$3:$A$37</c:f>
              <c:strCache>
                <c:ptCount val="35"/>
                <c:pt idx="0">
                  <c:v>ГБУ "КОЦПБС"</c:v>
                </c:pt>
                <c:pt idx="1">
                  <c:v>ГБУ "КОСИБ"</c:v>
                </c:pt>
                <c:pt idx="2">
                  <c:v>ГКУ "ШОПНД"</c:v>
                </c:pt>
                <c:pt idx="3">
                  <c:v>ГКУ "КОПНБ"</c:v>
                </c:pt>
                <c:pt idx="4">
                  <c:v>ГКУ "ШОПТД"</c:v>
                </c:pt>
                <c:pt idx="5">
                  <c:v>ЧУЗ «РЖД-Медицина» г. Курган</c:v>
                </c:pt>
                <c:pt idx="6">
                  <c:v>ГБУ «Курганский областной врачебно-физкультурный диспансер»</c:v>
                </c:pt>
                <c:pt idx="7">
                  <c:v>ГБУ "КОНД"</c:v>
                </c:pt>
                <c:pt idx="8">
                  <c:v>ГБУ "КОДКБ им. Красного Креста"</c:v>
                </c:pt>
                <c:pt idx="9">
                  <c:v>ГБУ "КОКБ"</c:v>
                </c:pt>
                <c:pt idx="10">
                  <c:v>ГКУ "КОПТД"</c:v>
                </c:pt>
                <c:pt idx="11">
                  <c:v>ГБУ "КООД"</c:v>
                </c:pt>
                <c:pt idx="12">
                  <c:v>ГБУ "Курганская БСМП"</c:v>
                </c:pt>
                <c:pt idx="13">
                  <c:v>ГБУ "Курганский областной кардиологический диспансер"</c:v>
                </c:pt>
                <c:pt idx="14">
                  <c:v>ГБУ "Перинатальный центр"</c:v>
                </c:pt>
                <c:pt idx="15">
                  <c:v>ГБУ "Курганская детская стоматологическая поликлиника"</c:v>
                </c:pt>
                <c:pt idx="16">
                  <c:v>ГБУ "Далматовская ЦРБ"</c:v>
                </c:pt>
                <c:pt idx="17">
                  <c:v>ГБУ "КОКВД"</c:v>
                </c:pt>
                <c:pt idx="18">
                  <c:v>ГБУ "Катайская ЦРБ"</c:v>
                </c:pt>
                <c:pt idx="19">
                  <c:v>МАУЗ "Курганская городская стоматологическая поликлиника"</c:v>
                </c:pt>
                <c:pt idx="20">
                  <c:v>ГБУ "Межрайонная больница №2"</c:v>
                </c:pt>
                <c:pt idx="21">
                  <c:v>ГБУ "КОГВВ"</c:v>
                </c:pt>
                <c:pt idx="22">
                  <c:v>ГБУ "Межрайонная больница № 8"</c:v>
                </c:pt>
                <c:pt idx="23">
                  <c:v>ГБУ "Шадринская ЦРБ"</c:v>
                </c:pt>
                <c:pt idx="24">
                  <c:v>ГБУ "Межрайонная больница №5"</c:v>
                </c:pt>
                <c:pt idx="25">
                  <c:v>ГБУ "Межрайонная больница №4"</c:v>
                </c:pt>
                <c:pt idx="26">
                  <c:v>ГБУ "Межрайонная больница №7"</c:v>
                </c:pt>
                <c:pt idx="27">
                  <c:v>ГБУ "Межрайонная больница №1"</c:v>
                </c:pt>
                <c:pt idx="28">
                  <c:v>ГБУ "Межрайонная больница №6"</c:v>
                </c:pt>
                <c:pt idx="29">
                  <c:v>ГБУ "Курганская областная больница №2"</c:v>
                </c:pt>
                <c:pt idx="30">
                  <c:v>ГБУ "ШГБ"</c:v>
                </c:pt>
                <c:pt idx="31">
                  <c:v>ГБУ "Межрайонная больница №3"</c:v>
                </c:pt>
                <c:pt idx="32">
                  <c:v>ГБУ "Курганская детская поликлиника"</c:v>
                </c:pt>
                <c:pt idx="33">
                  <c:v>ГБУ "Курганская поликлиника №2"</c:v>
                </c:pt>
                <c:pt idx="34">
                  <c:v>ГБУ "Курганская поликлиника №1"</c:v>
                </c:pt>
              </c:strCache>
            </c:strRef>
          </c:cat>
          <c:val>
            <c:numRef>
              <c:f>'Лист1'!$B$3:$B$37</c:f>
              <c:numCache>
                <c:formatCode>General</c:formatCode>
                <c:ptCount val="35"/>
                <c:pt idx="0">
                  <c:v>0</c:v>
                </c:pt>
                <c:pt idx="1">
                  <c:v>292</c:v>
                </c:pt>
                <c:pt idx="2">
                  <c:v>1546</c:v>
                </c:pt>
                <c:pt idx="3">
                  <c:v>2627</c:v>
                </c:pt>
                <c:pt idx="4">
                  <c:v>3482</c:v>
                </c:pt>
                <c:pt idx="5">
                  <c:v>3947</c:v>
                </c:pt>
                <c:pt idx="6">
                  <c:v>9056</c:v>
                </c:pt>
                <c:pt idx="7">
                  <c:v>9373</c:v>
                </c:pt>
                <c:pt idx="8">
                  <c:v>12326</c:v>
                </c:pt>
                <c:pt idx="9">
                  <c:v>14873</c:v>
                </c:pt>
                <c:pt idx="10">
                  <c:v>16286</c:v>
                </c:pt>
                <c:pt idx="11">
                  <c:v>17504</c:v>
                </c:pt>
                <c:pt idx="12">
                  <c:v>18191</c:v>
                </c:pt>
                <c:pt idx="13">
                  <c:v>20304</c:v>
                </c:pt>
                <c:pt idx="14">
                  <c:v>22503</c:v>
                </c:pt>
                <c:pt idx="15">
                  <c:v>24623</c:v>
                </c:pt>
                <c:pt idx="16">
                  <c:v>27220</c:v>
                </c:pt>
                <c:pt idx="17">
                  <c:v>27761</c:v>
                </c:pt>
                <c:pt idx="18">
                  <c:v>30151</c:v>
                </c:pt>
                <c:pt idx="19">
                  <c:v>33332</c:v>
                </c:pt>
                <c:pt idx="20">
                  <c:v>36254</c:v>
                </c:pt>
                <c:pt idx="21">
                  <c:v>55628</c:v>
                </c:pt>
                <c:pt idx="22">
                  <c:v>57797</c:v>
                </c:pt>
                <c:pt idx="23">
                  <c:v>58689</c:v>
                </c:pt>
                <c:pt idx="24">
                  <c:v>64545</c:v>
                </c:pt>
                <c:pt idx="25">
                  <c:v>67003</c:v>
                </c:pt>
                <c:pt idx="26">
                  <c:v>78058</c:v>
                </c:pt>
                <c:pt idx="27">
                  <c:v>96944</c:v>
                </c:pt>
                <c:pt idx="28">
                  <c:v>104637</c:v>
                </c:pt>
                <c:pt idx="29">
                  <c:v>131701</c:v>
                </c:pt>
                <c:pt idx="30">
                  <c:v>158666</c:v>
                </c:pt>
                <c:pt idx="31">
                  <c:v>162180</c:v>
                </c:pt>
                <c:pt idx="32">
                  <c:v>174628</c:v>
                </c:pt>
                <c:pt idx="33">
                  <c:v>175454</c:v>
                </c:pt>
                <c:pt idx="34">
                  <c:v>264021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4-42F5-A694-FBFDDE3EE07A}"/>
            </c:ext>
          </c:extLst>
        </c:ser>
        <c:ser>
          <c:idx val="1"/>
          <c:order val="1"/>
          <c:tx>
            <c:strRef>
              <c:f>'Лист1'!$C$2</c:f>
              <c:strCache>
                <c:ptCount val="1"/>
                <c:pt idx="0">
                  <c:v>ЕПГУ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cat>
            <c:strRef>
              <c:f>'Лист1'!$A$3:$A$37</c:f>
              <c:strCache>
                <c:ptCount val="35"/>
                <c:pt idx="0">
                  <c:v>ГБУ "КОЦПБС"</c:v>
                </c:pt>
                <c:pt idx="1">
                  <c:v>ГБУ "КОСИБ"</c:v>
                </c:pt>
                <c:pt idx="2">
                  <c:v>ГКУ "ШОПНД"</c:v>
                </c:pt>
                <c:pt idx="3">
                  <c:v>ГКУ "КОПНБ"</c:v>
                </c:pt>
                <c:pt idx="4">
                  <c:v>ГКУ "ШОПТД"</c:v>
                </c:pt>
                <c:pt idx="5">
                  <c:v>ЧУЗ «РЖД-Медицина» г. Курган</c:v>
                </c:pt>
                <c:pt idx="6">
                  <c:v>ГБУ «Курганский областной врачебно-физкультурный диспансер»</c:v>
                </c:pt>
                <c:pt idx="7">
                  <c:v>ГБУ "КОНД"</c:v>
                </c:pt>
                <c:pt idx="8">
                  <c:v>ГБУ "КОДКБ им. Красного Креста"</c:v>
                </c:pt>
                <c:pt idx="9">
                  <c:v>ГБУ "КОКБ"</c:v>
                </c:pt>
                <c:pt idx="10">
                  <c:v>ГКУ "КОПТД"</c:v>
                </c:pt>
                <c:pt idx="11">
                  <c:v>ГБУ "КООД"</c:v>
                </c:pt>
                <c:pt idx="12">
                  <c:v>ГБУ "Курганская БСМП"</c:v>
                </c:pt>
                <c:pt idx="13">
                  <c:v>ГБУ "Курганский областной кардиологический диспансер"</c:v>
                </c:pt>
                <c:pt idx="14">
                  <c:v>ГБУ "Перинатальный центр"</c:v>
                </c:pt>
                <c:pt idx="15">
                  <c:v>ГБУ "Курганская детская стоматологическая поликлиника"</c:v>
                </c:pt>
                <c:pt idx="16">
                  <c:v>ГБУ "Далматовская ЦРБ"</c:v>
                </c:pt>
                <c:pt idx="17">
                  <c:v>ГБУ "КОКВД"</c:v>
                </c:pt>
                <c:pt idx="18">
                  <c:v>ГБУ "Катайская ЦРБ"</c:v>
                </c:pt>
                <c:pt idx="19">
                  <c:v>МАУЗ "Курганская городская стоматологическая поликлиника"</c:v>
                </c:pt>
                <c:pt idx="20">
                  <c:v>ГБУ "Межрайонная больница №2"</c:v>
                </c:pt>
                <c:pt idx="21">
                  <c:v>ГБУ "КОГВВ"</c:v>
                </c:pt>
                <c:pt idx="22">
                  <c:v>ГБУ "Межрайонная больница № 8"</c:v>
                </c:pt>
                <c:pt idx="23">
                  <c:v>ГБУ "Шадринская ЦРБ"</c:v>
                </c:pt>
                <c:pt idx="24">
                  <c:v>ГБУ "Межрайонная больница №5"</c:v>
                </c:pt>
                <c:pt idx="25">
                  <c:v>ГБУ "Межрайонная больница №4"</c:v>
                </c:pt>
                <c:pt idx="26">
                  <c:v>ГБУ "Межрайонная больница №7"</c:v>
                </c:pt>
                <c:pt idx="27">
                  <c:v>ГБУ "Межрайонная больница №1"</c:v>
                </c:pt>
                <c:pt idx="28">
                  <c:v>ГБУ "Межрайонная больница №6"</c:v>
                </c:pt>
                <c:pt idx="29">
                  <c:v>ГБУ "Курганская областная больница №2"</c:v>
                </c:pt>
                <c:pt idx="30">
                  <c:v>ГБУ "ШГБ"</c:v>
                </c:pt>
                <c:pt idx="31">
                  <c:v>ГБУ "Межрайонная больница №3"</c:v>
                </c:pt>
                <c:pt idx="32">
                  <c:v>ГБУ "Курганская детская поликлиника"</c:v>
                </c:pt>
                <c:pt idx="33">
                  <c:v>ГБУ "Курганская поликлиника №2"</c:v>
                </c:pt>
                <c:pt idx="34">
                  <c:v>ГБУ "Курганская поликлиника №1"</c:v>
                </c:pt>
              </c:strCache>
            </c:strRef>
          </c:cat>
          <c:val>
            <c:numRef>
              <c:f>'Лист1'!$C$3:$C$37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71</c:v>
                </c:pt>
                <c:pt idx="4">
                  <c:v>1</c:v>
                </c:pt>
                <c:pt idx="5">
                  <c:v>31</c:v>
                </c:pt>
                <c:pt idx="6">
                  <c:v>3</c:v>
                </c:pt>
                <c:pt idx="7">
                  <c:v>9</c:v>
                </c:pt>
                <c:pt idx="8">
                  <c:v>35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30</c:v>
                </c:pt>
                <c:pt idx="15">
                  <c:v>115</c:v>
                </c:pt>
                <c:pt idx="16">
                  <c:v>72</c:v>
                </c:pt>
                <c:pt idx="17">
                  <c:v>319</c:v>
                </c:pt>
                <c:pt idx="18">
                  <c:v>1074</c:v>
                </c:pt>
                <c:pt idx="19">
                  <c:v>124</c:v>
                </c:pt>
                <c:pt idx="20">
                  <c:v>149</c:v>
                </c:pt>
                <c:pt idx="21">
                  <c:v>38</c:v>
                </c:pt>
                <c:pt idx="22">
                  <c:v>160</c:v>
                </c:pt>
                <c:pt idx="23">
                  <c:v>212</c:v>
                </c:pt>
                <c:pt idx="24">
                  <c:v>193</c:v>
                </c:pt>
                <c:pt idx="25">
                  <c:v>219</c:v>
                </c:pt>
                <c:pt idx="26">
                  <c:v>248</c:v>
                </c:pt>
                <c:pt idx="27">
                  <c:v>186</c:v>
                </c:pt>
                <c:pt idx="28">
                  <c:v>535</c:v>
                </c:pt>
                <c:pt idx="29">
                  <c:v>249</c:v>
                </c:pt>
                <c:pt idx="30">
                  <c:v>500</c:v>
                </c:pt>
                <c:pt idx="31">
                  <c:v>328</c:v>
                </c:pt>
                <c:pt idx="32">
                  <c:v>1344</c:v>
                </c:pt>
                <c:pt idx="33">
                  <c:v>1017</c:v>
                </c:pt>
                <c:pt idx="34">
                  <c:v>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4-42F5-A694-FBFDDE3EE07A}"/>
            </c:ext>
          </c:extLst>
        </c:ser>
        <c:ser>
          <c:idx val="2"/>
          <c:order val="2"/>
          <c:tx>
            <c:strRef>
              <c:f>'Лист1'!$D$2</c:f>
              <c:strCache>
                <c:ptCount val="1"/>
                <c:pt idx="0">
                  <c:v>РПГУ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cat>
            <c:strRef>
              <c:f>'Лист1'!$A$3:$A$37</c:f>
              <c:strCache>
                <c:ptCount val="35"/>
                <c:pt idx="0">
                  <c:v>ГБУ "КОЦПБС"</c:v>
                </c:pt>
                <c:pt idx="1">
                  <c:v>ГБУ "КОСИБ"</c:v>
                </c:pt>
                <c:pt idx="2">
                  <c:v>ГКУ "ШОПНД"</c:v>
                </c:pt>
                <c:pt idx="3">
                  <c:v>ГКУ "КОПНБ"</c:v>
                </c:pt>
                <c:pt idx="4">
                  <c:v>ГКУ "ШОПТД"</c:v>
                </c:pt>
                <c:pt idx="5">
                  <c:v>ЧУЗ «РЖД-Медицина» г. Курган</c:v>
                </c:pt>
                <c:pt idx="6">
                  <c:v>ГБУ «Курганский областной врачебно-физкультурный диспансер»</c:v>
                </c:pt>
                <c:pt idx="7">
                  <c:v>ГБУ "КОНД"</c:v>
                </c:pt>
                <c:pt idx="8">
                  <c:v>ГБУ "КОДКБ им. Красного Креста"</c:v>
                </c:pt>
                <c:pt idx="9">
                  <c:v>ГБУ "КОКБ"</c:v>
                </c:pt>
                <c:pt idx="10">
                  <c:v>ГКУ "КОПТД"</c:v>
                </c:pt>
                <c:pt idx="11">
                  <c:v>ГБУ "КООД"</c:v>
                </c:pt>
                <c:pt idx="12">
                  <c:v>ГБУ "Курганская БСМП"</c:v>
                </c:pt>
                <c:pt idx="13">
                  <c:v>ГБУ "Курганский областной кардиологический диспансер"</c:v>
                </c:pt>
                <c:pt idx="14">
                  <c:v>ГБУ "Перинатальный центр"</c:v>
                </c:pt>
                <c:pt idx="15">
                  <c:v>ГБУ "Курганская детская стоматологическая поликлиника"</c:v>
                </c:pt>
                <c:pt idx="16">
                  <c:v>ГБУ "Далматовская ЦРБ"</c:v>
                </c:pt>
                <c:pt idx="17">
                  <c:v>ГБУ "КОКВД"</c:v>
                </c:pt>
                <c:pt idx="18">
                  <c:v>ГБУ "Катайская ЦРБ"</c:v>
                </c:pt>
                <c:pt idx="19">
                  <c:v>МАУЗ "Курганская городская стоматологическая поликлиника"</c:v>
                </c:pt>
                <c:pt idx="20">
                  <c:v>ГБУ "Межрайонная больница №2"</c:v>
                </c:pt>
                <c:pt idx="21">
                  <c:v>ГБУ "КОГВВ"</c:v>
                </c:pt>
                <c:pt idx="22">
                  <c:v>ГБУ "Межрайонная больница № 8"</c:v>
                </c:pt>
                <c:pt idx="23">
                  <c:v>ГБУ "Шадринская ЦРБ"</c:v>
                </c:pt>
                <c:pt idx="24">
                  <c:v>ГБУ "Межрайонная больница №5"</c:v>
                </c:pt>
                <c:pt idx="25">
                  <c:v>ГБУ "Межрайонная больница №4"</c:v>
                </c:pt>
                <c:pt idx="26">
                  <c:v>ГБУ "Межрайонная больница №7"</c:v>
                </c:pt>
                <c:pt idx="27">
                  <c:v>ГБУ "Межрайонная больница №1"</c:v>
                </c:pt>
                <c:pt idx="28">
                  <c:v>ГБУ "Межрайонная больница №6"</c:v>
                </c:pt>
                <c:pt idx="29">
                  <c:v>ГБУ "Курганская областная больница №2"</c:v>
                </c:pt>
                <c:pt idx="30">
                  <c:v>ГБУ "ШГБ"</c:v>
                </c:pt>
                <c:pt idx="31">
                  <c:v>ГБУ "Межрайонная больница №3"</c:v>
                </c:pt>
                <c:pt idx="32">
                  <c:v>ГБУ "Курганская детская поликлиника"</c:v>
                </c:pt>
                <c:pt idx="33">
                  <c:v>ГБУ "Курганская поликлиника №2"</c:v>
                </c:pt>
                <c:pt idx="34">
                  <c:v>ГБУ "Курганская поликлиника №1"</c:v>
                </c:pt>
              </c:strCache>
            </c:strRef>
          </c:cat>
          <c:val>
            <c:numRef>
              <c:f>'Лист1'!$D$3:$D$37</c:f>
              <c:numCache>
                <c:formatCode>General</c:formatCode>
                <c:ptCount val="35"/>
                <c:pt idx="0">
                  <c:v>10</c:v>
                </c:pt>
                <c:pt idx="1">
                  <c:v>0</c:v>
                </c:pt>
                <c:pt idx="2">
                  <c:v>742</c:v>
                </c:pt>
                <c:pt idx="3">
                  <c:v>1082</c:v>
                </c:pt>
                <c:pt idx="4">
                  <c:v>44</c:v>
                </c:pt>
                <c:pt idx="5">
                  <c:v>1212</c:v>
                </c:pt>
                <c:pt idx="6">
                  <c:v>106</c:v>
                </c:pt>
                <c:pt idx="7">
                  <c:v>76</c:v>
                </c:pt>
                <c:pt idx="8">
                  <c:v>875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1593</c:v>
                </c:pt>
                <c:pt idx="15">
                  <c:v>4024</c:v>
                </c:pt>
                <c:pt idx="16">
                  <c:v>1077</c:v>
                </c:pt>
                <c:pt idx="17">
                  <c:v>6257</c:v>
                </c:pt>
                <c:pt idx="18">
                  <c:v>4659</c:v>
                </c:pt>
                <c:pt idx="19">
                  <c:v>9576</c:v>
                </c:pt>
                <c:pt idx="20">
                  <c:v>554</c:v>
                </c:pt>
                <c:pt idx="21">
                  <c:v>1259</c:v>
                </c:pt>
                <c:pt idx="22">
                  <c:v>964</c:v>
                </c:pt>
                <c:pt idx="23">
                  <c:v>4738</c:v>
                </c:pt>
                <c:pt idx="24">
                  <c:v>1657</c:v>
                </c:pt>
                <c:pt idx="25">
                  <c:v>1990</c:v>
                </c:pt>
                <c:pt idx="26">
                  <c:v>5944</c:v>
                </c:pt>
                <c:pt idx="27">
                  <c:v>1389</c:v>
                </c:pt>
                <c:pt idx="28">
                  <c:v>3437</c:v>
                </c:pt>
                <c:pt idx="29">
                  <c:v>5736</c:v>
                </c:pt>
                <c:pt idx="30">
                  <c:v>39840</c:v>
                </c:pt>
                <c:pt idx="31">
                  <c:v>3573</c:v>
                </c:pt>
                <c:pt idx="32">
                  <c:v>86866</c:v>
                </c:pt>
                <c:pt idx="33">
                  <c:v>26008</c:v>
                </c:pt>
                <c:pt idx="34">
                  <c:v>19432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4-42F5-A694-FBFDDE3EE07A}"/>
            </c:ext>
          </c:extLst>
        </c:ser>
        <c:ser>
          <c:idx val="3"/>
          <c:order val="3"/>
          <c:tx>
            <c:strRef>
              <c:f>'Лист1'!$E$2</c:f>
              <c:strCache>
                <c:ptCount val="1"/>
                <c:pt idx="0">
                  <c:v>Регистратура</c:v>
                </c:pt>
              </c:strCache>
            </c:strRef>
          </c:tx>
          <c:spPr>
            <a:prstGeom prst="rect">
              <a:avLst/>
            </a:prstGeom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'Лист1'!$A$3:$A$37</c:f>
              <c:strCache>
                <c:ptCount val="35"/>
                <c:pt idx="0">
                  <c:v>ГБУ "КОЦПБС"</c:v>
                </c:pt>
                <c:pt idx="1">
                  <c:v>ГБУ "КОСИБ"</c:v>
                </c:pt>
                <c:pt idx="2">
                  <c:v>ГКУ "ШОПНД"</c:v>
                </c:pt>
                <c:pt idx="3">
                  <c:v>ГКУ "КОПНБ"</c:v>
                </c:pt>
                <c:pt idx="4">
                  <c:v>ГКУ "ШОПТД"</c:v>
                </c:pt>
                <c:pt idx="5">
                  <c:v>ЧУЗ «РЖД-Медицина» г. Курган</c:v>
                </c:pt>
                <c:pt idx="6">
                  <c:v>ГБУ «Курганский областной врачебно-физкультурный диспансер»</c:v>
                </c:pt>
                <c:pt idx="7">
                  <c:v>ГБУ "КОНД"</c:v>
                </c:pt>
                <c:pt idx="8">
                  <c:v>ГБУ "КОДКБ им. Красного Креста"</c:v>
                </c:pt>
                <c:pt idx="9">
                  <c:v>ГБУ "КОКБ"</c:v>
                </c:pt>
                <c:pt idx="10">
                  <c:v>ГКУ "КОПТД"</c:v>
                </c:pt>
                <c:pt idx="11">
                  <c:v>ГБУ "КООД"</c:v>
                </c:pt>
                <c:pt idx="12">
                  <c:v>ГБУ "Курганская БСМП"</c:v>
                </c:pt>
                <c:pt idx="13">
                  <c:v>ГБУ "Курганский областной кардиологический диспансер"</c:v>
                </c:pt>
                <c:pt idx="14">
                  <c:v>ГБУ "Перинатальный центр"</c:v>
                </c:pt>
                <c:pt idx="15">
                  <c:v>ГБУ "Курганская детская стоматологическая поликлиника"</c:v>
                </c:pt>
                <c:pt idx="16">
                  <c:v>ГБУ "Далматовская ЦРБ"</c:v>
                </c:pt>
                <c:pt idx="17">
                  <c:v>ГБУ "КОКВД"</c:v>
                </c:pt>
                <c:pt idx="18">
                  <c:v>ГБУ "Катайская ЦРБ"</c:v>
                </c:pt>
                <c:pt idx="19">
                  <c:v>МАУЗ "Курганская городская стоматологическая поликлиника"</c:v>
                </c:pt>
                <c:pt idx="20">
                  <c:v>ГБУ "Межрайонная больница №2"</c:v>
                </c:pt>
                <c:pt idx="21">
                  <c:v>ГБУ "КОГВВ"</c:v>
                </c:pt>
                <c:pt idx="22">
                  <c:v>ГБУ "Межрайонная больница № 8"</c:v>
                </c:pt>
                <c:pt idx="23">
                  <c:v>ГБУ "Шадринская ЦРБ"</c:v>
                </c:pt>
                <c:pt idx="24">
                  <c:v>ГБУ "Межрайонная больница №5"</c:v>
                </c:pt>
                <c:pt idx="25">
                  <c:v>ГБУ "Межрайонная больница №4"</c:v>
                </c:pt>
                <c:pt idx="26">
                  <c:v>ГБУ "Межрайонная больница №7"</c:v>
                </c:pt>
                <c:pt idx="27">
                  <c:v>ГБУ "Межрайонная больница №1"</c:v>
                </c:pt>
                <c:pt idx="28">
                  <c:v>ГБУ "Межрайонная больница №6"</c:v>
                </c:pt>
                <c:pt idx="29">
                  <c:v>ГБУ "Курганская областная больница №2"</c:v>
                </c:pt>
                <c:pt idx="30">
                  <c:v>ГБУ "ШГБ"</c:v>
                </c:pt>
                <c:pt idx="31">
                  <c:v>ГБУ "Межрайонная больница №3"</c:v>
                </c:pt>
                <c:pt idx="32">
                  <c:v>ГБУ "Курганская детская поликлиника"</c:v>
                </c:pt>
                <c:pt idx="33">
                  <c:v>ГБУ "Курганская поликлиника №2"</c:v>
                </c:pt>
                <c:pt idx="34">
                  <c:v>ГБУ "Курганская поликлиника №1"</c:v>
                </c:pt>
              </c:strCache>
            </c:strRef>
          </c:cat>
          <c:val>
            <c:numRef>
              <c:f>'Лист1'!$E$3:$E$37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32</c:v>
                </c:pt>
                <c:pt idx="3">
                  <c:v>4312</c:v>
                </c:pt>
                <c:pt idx="4">
                  <c:v>0</c:v>
                </c:pt>
                <c:pt idx="5">
                  <c:v>13020</c:v>
                </c:pt>
                <c:pt idx="6">
                  <c:v>4677</c:v>
                </c:pt>
                <c:pt idx="7">
                  <c:v>0</c:v>
                </c:pt>
                <c:pt idx="8">
                  <c:v>2654</c:v>
                </c:pt>
                <c:pt idx="9">
                  <c:v>68</c:v>
                </c:pt>
                <c:pt idx="10">
                  <c:v>1402</c:v>
                </c:pt>
                <c:pt idx="11">
                  <c:v>6086</c:v>
                </c:pt>
                <c:pt idx="12">
                  <c:v>0</c:v>
                </c:pt>
                <c:pt idx="13">
                  <c:v>28</c:v>
                </c:pt>
                <c:pt idx="14">
                  <c:v>4882</c:v>
                </c:pt>
                <c:pt idx="15">
                  <c:v>93</c:v>
                </c:pt>
                <c:pt idx="16">
                  <c:v>3550</c:v>
                </c:pt>
                <c:pt idx="17">
                  <c:v>7453</c:v>
                </c:pt>
                <c:pt idx="18">
                  <c:v>4403</c:v>
                </c:pt>
                <c:pt idx="19">
                  <c:v>4105</c:v>
                </c:pt>
                <c:pt idx="20">
                  <c:v>3284</c:v>
                </c:pt>
                <c:pt idx="21">
                  <c:v>46</c:v>
                </c:pt>
                <c:pt idx="22">
                  <c:v>4712</c:v>
                </c:pt>
                <c:pt idx="23">
                  <c:v>8751</c:v>
                </c:pt>
                <c:pt idx="24">
                  <c:v>10834</c:v>
                </c:pt>
                <c:pt idx="25">
                  <c:v>5660</c:v>
                </c:pt>
                <c:pt idx="26">
                  <c:v>19790</c:v>
                </c:pt>
                <c:pt idx="27">
                  <c:v>5834</c:v>
                </c:pt>
                <c:pt idx="28">
                  <c:v>9508</c:v>
                </c:pt>
                <c:pt idx="29">
                  <c:v>16659</c:v>
                </c:pt>
                <c:pt idx="30">
                  <c:v>39450</c:v>
                </c:pt>
                <c:pt idx="31">
                  <c:v>20970</c:v>
                </c:pt>
                <c:pt idx="32">
                  <c:v>20837</c:v>
                </c:pt>
                <c:pt idx="33">
                  <c:v>7337</c:v>
                </c:pt>
                <c:pt idx="34">
                  <c:v>15315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44-42F5-A694-FBFDDE3EE07A}"/>
            </c:ext>
          </c:extLst>
        </c:ser>
        <c:ser>
          <c:idx val="4"/>
          <c:order val="4"/>
          <c:tx>
            <c:strRef>
              <c:f>'Лист1'!$F$2</c:f>
              <c:strCache>
                <c:ptCount val="1"/>
                <c:pt idx="0">
                  <c:v>Инфомат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</c:spPr>
          <c:invertIfNegative val="0"/>
          <c:cat>
            <c:strRef>
              <c:f>'Лист1'!$A$3:$A$37</c:f>
              <c:strCache>
                <c:ptCount val="35"/>
                <c:pt idx="0">
                  <c:v>ГБУ "КОЦПБС"</c:v>
                </c:pt>
                <c:pt idx="1">
                  <c:v>ГБУ "КОСИБ"</c:v>
                </c:pt>
                <c:pt idx="2">
                  <c:v>ГКУ "ШОПНД"</c:v>
                </c:pt>
                <c:pt idx="3">
                  <c:v>ГКУ "КОПНБ"</c:v>
                </c:pt>
                <c:pt idx="4">
                  <c:v>ГКУ "ШОПТД"</c:v>
                </c:pt>
                <c:pt idx="5">
                  <c:v>ЧУЗ «РЖД-Медицина» г. Курган</c:v>
                </c:pt>
                <c:pt idx="6">
                  <c:v>ГБУ «Курганский областной врачебно-физкультурный диспансер»</c:v>
                </c:pt>
                <c:pt idx="7">
                  <c:v>ГБУ "КОНД"</c:v>
                </c:pt>
                <c:pt idx="8">
                  <c:v>ГБУ "КОДКБ им. Красного Креста"</c:v>
                </c:pt>
                <c:pt idx="9">
                  <c:v>ГБУ "КОКБ"</c:v>
                </c:pt>
                <c:pt idx="10">
                  <c:v>ГКУ "КОПТД"</c:v>
                </c:pt>
                <c:pt idx="11">
                  <c:v>ГБУ "КООД"</c:v>
                </c:pt>
                <c:pt idx="12">
                  <c:v>ГБУ "Курганская БСМП"</c:v>
                </c:pt>
                <c:pt idx="13">
                  <c:v>ГБУ "Курганский областной кардиологический диспансер"</c:v>
                </c:pt>
                <c:pt idx="14">
                  <c:v>ГБУ "Перинатальный центр"</c:v>
                </c:pt>
                <c:pt idx="15">
                  <c:v>ГБУ "Курганская детская стоматологическая поликлиника"</c:v>
                </c:pt>
                <c:pt idx="16">
                  <c:v>ГБУ "Далматовская ЦРБ"</c:v>
                </c:pt>
                <c:pt idx="17">
                  <c:v>ГБУ "КОКВД"</c:v>
                </c:pt>
                <c:pt idx="18">
                  <c:v>ГБУ "Катайская ЦРБ"</c:v>
                </c:pt>
                <c:pt idx="19">
                  <c:v>МАУЗ "Курганская городская стоматологическая поликлиника"</c:v>
                </c:pt>
                <c:pt idx="20">
                  <c:v>ГБУ "Межрайонная больница №2"</c:v>
                </c:pt>
                <c:pt idx="21">
                  <c:v>ГБУ "КОГВВ"</c:v>
                </c:pt>
                <c:pt idx="22">
                  <c:v>ГБУ "Межрайонная больница № 8"</c:v>
                </c:pt>
                <c:pt idx="23">
                  <c:v>ГБУ "Шадринская ЦРБ"</c:v>
                </c:pt>
                <c:pt idx="24">
                  <c:v>ГБУ "Межрайонная больница №5"</c:v>
                </c:pt>
                <c:pt idx="25">
                  <c:v>ГБУ "Межрайонная больница №4"</c:v>
                </c:pt>
                <c:pt idx="26">
                  <c:v>ГБУ "Межрайонная больница №7"</c:v>
                </c:pt>
                <c:pt idx="27">
                  <c:v>ГБУ "Межрайонная больница №1"</c:v>
                </c:pt>
                <c:pt idx="28">
                  <c:v>ГБУ "Межрайонная больница №6"</c:v>
                </c:pt>
                <c:pt idx="29">
                  <c:v>ГБУ "Курганская областная больница №2"</c:v>
                </c:pt>
                <c:pt idx="30">
                  <c:v>ГБУ "ШГБ"</c:v>
                </c:pt>
                <c:pt idx="31">
                  <c:v>ГБУ "Межрайонная больница №3"</c:v>
                </c:pt>
                <c:pt idx="32">
                  <c:v>ГБУ "Курганская детская поликлиника"</c:v>
                </c:pt>
                <c:pt idx="33">
                  <c:v>ГБУ "Курганская поликлиника №2"</c:v>
                </c:pt>
                <c:pt idx="34">
                  <c:v>ГБУ "Курганская поликлиника №1"</c:v>
                </c:pt>
              </c:strCache>
            </c:strRef>
          </c:cat>
          <c:val>
            <c:numRef>
              <c:f>'Лист1'!$F$3:$F$37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161</c:v>
                </c:pt>
                <c:pt idx="15">
                  <c:v>21495</c:v>
                </c:pt>
                <c:pt idx="16">
                  <c:v>19</c:v>
                </c:pt>
                <c:pt idx="17">
                  <c:v>3</c:v>
                </c:pt>
                <c:pt idx="18">
                  <c:v>5896</c:v>
                </c:pt>
                <c:pt idx="19">
                  <c:v>5905</c:v>
                </c:pt>
                <c:pt idx="20">
                  <c:v>81</c:v>
                </c:pt>
                <c:pt idx="21">
                  <c:v>142</c:v>
                </c:pt>
                <c:pt idx="22">
                  <c:v>4624</c:v>
                </c:pt>
                <c:pt idx="23">
                  <c:v>52</c:v>
                </c:pt>
                <c:pt idx="24">
                  <c:v>107</c:v>
                </c:pt>
                <c:pt idx="25">
                  <c:v>15375</c:v>
                </c:pt>
                <c:pt idx="26">
                  <c:v>492</c:v>
                </c:pt>
                <c:pt idx="27">
                  <c:v>1598</c:v>
                </c:pt>
                <c:pt idx="28">
                  <c:v>3062</c:v>
                </c:pt>
                <c:pt idx="29">
                  <c:v>8423</c:v>
                </c:pt>
                <c:pt idx="30">
                  <c:v>4982</c:v>
                </c:pt>
                <c:pt idx="31">
                  <c:v>3717</c:v>
                </c:pt>
                <c:pt idx="32">
                  <c:v>68657</c:v>
                </c:pt>
                <c:pt idx="33">
                  <c:v>28822</c:v>
                </c:pt>
                <c:pt idx="34">
                  <c:v>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44-42F5-A694-FBFDDE3EE07A}"/>
            </c:ext>
          </c:extLst>
        </c:ser>
        <c:ser>
          <c:idx val="5"/>
          <c:order val="5"/>
          <c:tx>
            <c:strRef>
              <c:f>'Лист1'!$G$2</c:f>
              <c:strCache>
                <c:ptCount val="1"/>
                <c:pt idx="0">
                  <c:v>Колл-центр</c:v>
                </c:pt>
              </c:strCache>
            </c:strRef>
          </c:tx>
          <c:spPr>
            <a:prstGeom prst="rect">
              <a:avLst/>
            </a:prstGeom>
            <a:solidFill>
              <a:schemeClr val="accent6"/>
            </a:solidFill>
            <a:ln>
              <a:noFill/>
            </a:ln>
          </c:spPr>
          <c:invertIfNegative val="0"/>
          <c:cat>
            <c:strRef>
              <c:f>'Лист1'!$A$3:$A$37</c:f>
              <c:strCache>
                <c:ptCount val="35"/>
                <c:pt idx="0">
                  <c:v>ГБУ "КОЦПБС"</c:v>
                </c:pt>
                <c:pt idx="1">
                  <c:v>ГБУ "КОСИБ"</c:v>
                </c:pt>
                <c:pt idx="2">
                  <c:v>ГКУ "ШОПНД"</c:v>
                </c:pt>
                <c:pt idx="3">
                  <c:v>ГКУ "КОПНБ"</c:v>
                </c:pt>
                <c:pt idx="4">
                  <c:v>ГКУ "ШОПТД"</c:v>
                </c:pt>
                <c:pt idx="5">
                  <c:v>ЧУЗ «РЖД-Медицина» г. Курган</c:v>
                </c:pt>
                <c:pt idx="6">
                  <c:v>ГБУ «Курганский областной врачебно-физкультурный диспансер»</c:v>
                </c:pt>
                <c:pt idx="7">
                  <c:v>ГБУ "КОНД"</c:v>
                </c:pt>
                <c:pt idx="8">
                  <c:v>ГБУ "КОДКБ им. Красного Креста"</c:v>
                </c:pt>
                <c:pt idx="9">
                  <c:v>ГБУ "КОКБ"</c:v>
                </c:pt>
                <c:pt idx="10">
                  <c:v>ГКУ "КОПТД"</c:v>
                </c:pt>
                <c:pt idx="11">
                  <c:v>ГБУ "КООД"</c:v>
                </c:pt>
                <c:pt idx="12">
                  <c:v>ГБУ "Курганская БСМП"</c:v>
                </c:pt>
                <c:pt idx="13">
                  <c:v>ГБУ "Курганский областной кардиологический диспансер"</c:v>
                </c:pt>
                <c:pt idx="14">
                  <c:v>ГБУ "Перинатальный центр"</c:v>
                </c:pt>
                <c:pt idx="15">
                  <c:v>ГБУ "Курганская детская стоматологическая поликлиника"</c:v>
                </c:pt>
                <c:pt idx="16">
                  <c:v>ГБУ "Далматовская ЦРБ"</c:v>
                </c:pt>
                <c:pt idx="17">
                  <c:v>ГБУ "КОКВД"</c:v>
                </c:pt>
                <c:pt idx="18">
                  <c:v>ГБУ "Катайская ЦРБ"</c:v>
                </c:pt>
                <c:pt idx="19">
                  <c:v>МАУЗ "Курганская городская стоматологическая поликлиника"</c:v>
                </c:pt>
                <c:pt idx="20">
                  <c:v>ГБУ "Межрайонная больница №2"</c:v>
                </c:pt>
                <c:pt idx="21">
                  <c:v>ГБУ "КОГВВ"</c:v>
                </c:pt>
                <c:pt idx="22">
                  <c:v>ГБУ "Межрайонная больница № 8"</c:v>
                </c:pt>
                <c:pt idx="23">
                  <c:v>ГБУ "Шадринская ЦРБ"</c:v>
                </c:pt>
                <c:pt idx="24">
                  <c:v>ГБУ "Межрайонная больница №5"</c:v>
                </c:pt>
                <c:pt idx="25">
                  <c:v>ГБУ "Межрайонная больница №4"</c:v>
                </c:pt>
                <c:pt idx="26">
                  <c:v>ГБУ "Межрайонная больница №7"</c:v>
                </c:pt>
                <c:pt idx="27">
                  <c:v>ГБУ "Межрайонная больница №1"</c:v>
                </c:pt>
                <c:pt idx="28">
                  <c:v>ГБУ "Межрайонная больница №6"</c:v>
                </c:pt>
                <c:pt idx="29">
                  <c:v>ГБУ "Курганская областная больница №2"</c:v>
                </c:pt>
                <c:pt idx="30">
                  <c:v>ГБУ "ШГБ"</c:v>
                </c:pt>
                <c:pt idx="31">
                  <c:v>ГБУ "Межрайонная больница №3"</c:v>
                </c:pt>
                <c:pt idx="32">
                  <c:v>ГБУ "Курганская детская поликлиника"</c:v>
                </c:pt>
                <c:pt idx="33">
                  <c:v>ГБУ "Курганская поликлиника №2"</c:v>
                </c:pt>
                <c:pt idx="34">
                  <c:v>ГБУ "Курганская поликлиника №1"</c:v>
                </c:pt>
              </c:strCache>
            </c:strRef>
          </c:cat>
          <c:val>
            <c:numRef>
              <c:f>'Лист1'!$G$3:$G$37</c:f>
              <c:numCache>
                <c:formatCode>General</c:formatCode>
                <c:ptCount val="35"/>
                <c:pt idx="0">
                  <c:v>106</c:v>
                </c:pt>
                <c:pt idx="1">
                  <c:v>0</c:v>
                </c:pt>
                <c:pt idx="2">
                  <c:v>2797</c:v>
                </c:pt>
                <c:pt idx="3">
                  <c:v>14649</c:v>
                </c:pt>
                <c:pt idx="4">
                  <c:v>3157</c:v>
                </c:pt>
                <c:pt idx="5">
                  <c:v>16886</c:v>
                </c:pt>
                <c:pt idx="6">
                  <c:v>15276</c:v>
                </c:pt>
                <c:pt idx="7">
                  <c:v>33385</c:v>
                </c:pt>
                <c:pt idx="8">
                  <c:v>3649</c:v>
                </c:pt>
                <c:pt idx="9">
                  <c:v>1018</c:v>
                </c:pt>
                <c:pt idx="10">
                  <c:v>328</c:v>
                </c:pt>
                <c:pt idx="11">
                  <c:v>5678</c:v>
                </c:pt>
                <c:pt idx="12">
                  <c:v>0</c:v>
                </c:pt>
                <c:pt idx="13">
                  <c:v>20</c:v>
                </c:pt>
                <c:pt idx="14">
                  <c:v>13975</c:v>
                </c:pt>
                <c:pt idx="15">
                  <c:v>3130</c:v>
                </c:pt>
                <c:pt idx="16">
                  <c:v>38292</c:v>
                </c:pt>
                <c:pt idx="17">
                  <c:v>26533</c:v>
                </c:pt>
                <c:pt idx="18">
                  <c:v>11682</c:v>
                </c:pt>
                <c:pt idx="19">
                  <c:v>8424</c:v>
                </c:pt>
                <c:pt idx="20">
                  <c:v>28989</c:v>
                </c:pt>
                <c:pt idx="21">
                  <c:v>4592</c:v>
                </c:pt>
                <c:pt idx="22">
                  <c:v>33670</c:v>
                </c:pt>
                <c:pt idx="23">
                  <c:v>9312</c:v>
                </c:pt>
                <c:pt idx="24">
                  <c:v>34972</c:v>
                </c:pt>
                <c:pt idx="25">
                  <c:v>61551</c:v>
                </c:pt>
                <c:pt idx="26">
                  <c:v>49172</c:v>
                </c:pt>
                <c:pt idx="27">
                  <c:v>20093</c:v>
                </c:pt>
                <c:pt idx="28">
                  <c:v>50069</c:v>
                </c:pt>
                <c:pt idx="29">
                  <c:v>45959</c:v>
                </c:pt>
                <c:pt idx="30">
                  <c:v>42610</c:v>
                </c:pt>
                <c:pt idx="31">
                  <c:v>41206</c:v>
                </c:pt>
                <c:pt idx="32">
                  <c:v>75893</c:v>
                </c:pt>
                <c:pt idx="33">
                  <c:v>95960</c:v>
                </c:pt>
                <c:pt idx="34">
                  <c:v>93586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44-42F5-A694-FBFDDE3EE07A}"/>
            </c:ext>
          </c:extLst>
        </c:ser>
        <c:ser>
          <c:idx val="6"/>
          <c:order val="6"/>
          <c:tx>
            <c:strRef>
              <c:f>'Лист1'!$H$2</c:f>
              <c:strCache>
                <c:ptCount val="1"/>
                <c:pt idx="0">
                  <c:v>Другие</c:v>
                </c:pt>
              </c:strCache>
            </c:strRef>
          </c:tx>
          <c:spPr>
            <a:prstGeom prst="rect">
              <a:avLst/>
            </a:prstGeom>
            <a:solidFill>
              <a:schemeClr val="accent1">
                <a:lumMod val="60000"/>
              </a:schemeClr>
            </a:solidFill>
            <a:ln>
              <a:noFill/>
            </a:ln>
          </c:spPr>
          <c:invertIfNegative val="0"/>
          <c:cat>
            <c:strRef>
              <c:f>'Лист1'!$A$3:$A$37</c:f>
              <c:strCache>
                <c:ptCount val="35"/>
                <c:pt idx="0">
                  <c:v>ГБУ "КОЦПБС"</c:v>
                </c:pt>
                <c:pt idx="1">
                  <c:v>ГБУ "КОСИБ"</c:v>
                </c:pt>
                <c:pt idx="2">
                  <c:v>ГКУ "ШОПНД"</c:v>
                </c:pt>
                <c:pt idx="3">
                  <c:v>ГКУ "КОПНБ"</c:v>
                </c:pt>
                <c:pt idx="4">
                  <c:v>ГКУ "ШОПТД"</c:v>
                </c:pt>
                <c:pt idx="5">
                  <c:v>ЧУЗ «РЖД-Медицина» г. Курган</c:v>
                </c:pt>
                <c:pt idx="6">
                  <c:v>ГБУ «Курганский областной врачебно-физкультурный диспансер»</c:v>
                </c:pt>
                <c:pt idx="7">
                  <c:v>ГБУ "КОНД"</c:v>
                </c:pt>
                <c:pt idx="8">
                  <c:v>ГБУ "КОДКБ им. Красного Креста"</c:v>
                </c:pt>
                <c:pt idx="9">
                  <c:v>ГБУ "КОКБ"</c:v>
                </c:pt>
                <c:pt idx="10">
                  <c:v>ГКУ "КОПТД"</c:v>
                </c:pt>
                <c:pt idx="11">
                  <c:v>ГБУ "КООД"</c:v>
                </c:pt>
                <c:pt idx="12">
                  <c:v>ГБУ "Курганская БСМП"</c:v>
                </c:pt>
                <c:pt idx="13">
                  <c:v>ГБУ "Курганский областной кардиологический диспансер"</c:v>
                </c:pt>
                <c:pt idx="14">
                  <c:v>ГБУ "Перинатальный центр"</c:v>
                </c:pt>
                <c:pt idx="15">
                  <c:v>ГБУ "Курганская детская стоматологическая поликлиника"</c:v>
                </c:pt>
                <c:pt idx="16">
                  <c:v>ГБУ "Далматовская ЦРБ"</c:v>
                </c:pt>
                <c:pt idx="17">
                  <c:v>ГБУ "КОКВД"</c:v>
                </c:pt>
                <c:pt idx="18">
                  <c:v>ГБУ "Катайская ЦРБ"</c:v>
                </c:pt>
                <c:pt idx="19">
                  <c:v>МАУЗ "Курганская городская стоматологическая поликлиника"</c:v>
                </c:pt>
                <c:pt idx="20">
                  <c:v>ГБУ "Межрайонная больница №2"</c:v>
                </c:pt>
                <c:pt idx="21">
                  <c:v>ГБУ "КОГВВ"</c:v>
                </c:pt>
                <c:pt idx="22">
                  <c:v>ГБУ "Межрайонная больница № 8"</c:v>
                </c:pt>
                <c:pt idx="23">
                  <c:v>ГБУ "Шадринская ЦРБ"</c:v>
                </c:pt>
                <c:pt idx="24">
                  <c:v>ГБУ "Межрайонная больница №5"</c:v>
                </c:pt>
                <c:pt idx="25">
                  <c:v>ГБУ "Межрайонная больница №4"</c:v>
                </c:pt>
                <c:pt idx="26">
                  <c:v>ГБУ "Межрайонная больница №7"</c:v>
                </c:pt>
                <c:pt idx="27">
                  <c:v>ГБУ "Межрайонная больница №1"</c:v>
                </c:pt>
                <c:pt idx="28">
                  <c:v>ГБУ "Межрайонная больница №6"</c:v>
                </c:pt>
                <c:pt idx="29">
                  <c:v>ГБУ "Курганская областная больница №2"</c:v>
                </c:pt>
                <c:pt idx="30">
                  <c:v>ГБУ "ШГБ"</c:v>
                </c:pt>
                <c:pt idx="31">
                  <c:v>ГБУ "Межрайонная больница №3"</c:v>
                </c:pt>
                <c:pt idx="32">
                  <c:v>ГБУ "Курганская детская поликлиника"</c:v>
                </c:pt>
                <c:pt idx="33">
                  <c:v>ГБУ "Курганская поликлиника №2"</c:v>
                </c:pt>
                <c:pt idx="34">
                  <c:v>ГБУ "Курганская поликлиника №1"</c:v>
                </c:pt>
              </c:strCache>
            </c:strRef>
          </c:cat>
          <c:val>
            <c:numRef>
              <c:f>'Лист1'!$H$3:$H$37</c:f>
              <c:numCache>
                <c:formatCode>General</c:formatCode>
                <c:ptCount val="3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4</c:v>
                </c:pt>
                <c:pt idx="33">
                  <c:v>12</c:v>
                </c:pt>
                <c:pt idx="3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44-42F5-A694-FBFDDE3EE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0841473"/>
        <c:axId val="2140841474"/>
      </c:barChart>
      <c:catAx>
        <c:axId val="214084147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0841474"/>
        <c:crosses val="autoZero"/>
        <c:auto val="1"/>
        <c:lblAlgn val="ctr"/>
        <c:lblOffset val="100"/>
        <c:noMultiLvlLbl val="0"/>
      </c:catAx>
      <c:valAx>
        <c:axId val="2140841474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0841473"/>
        <c:crosses val="autoZero"/>
        <c:crossBetween val="between"/>
      </c:valAx>
      <c:spPr>
        <a:prstGeom prst="rect">
          <a:avLst/>
        </a:prstGeom>
        <a:noFill/>
        <a:ln>
          <a:noFill/>
        </a:ln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74927" y="19466"/>
      <a:ext cx="11781407" cy="6768251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lstStyle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612780" name="TextBox 133612779"/>
          <p:cNvSpPr txBox="1"/>
          <p:nvPr/>
        </p:nvSpPr>
        <p:spPr bwMode="auto">
          <a:xfrm>
            <a:off x="23829" y="836712"/>
            <a:ext cx="8424936" cy="1419491"/>
          </a:xfrm>
          <a:prstGeom prst="rect">
            <a:avLst/>
          </a:prstGeom>
          <a:noFill/>
          <a:effectLst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ru-RU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КС</a:t>
            </a:r>
            <a:r>
              <a:rPr lang="en-US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по достижению показателей</a:t>
            </a:r>
            <a:r>
              <a:rPr lang="ru-RU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Е</a:t>
            </a:r>
            <a:r>
              <a:rPr lang="en-US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д</a:t>
            </a:r>
            <a:r>
              <a:rPr lang="ru-RU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иного</a:t>
            </a:r>
            <a:r>
              <a:rPr lang="en-US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Ц</a:t>
            </a:r>
            <a:r>
              <a:rPr lang="en-US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ифр</a:t>
            </a:r>
            <a:r>
              <a:rPr lang="ru-RU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ового</a:t>
            </a:r>
            <a:r>
              <a:rPr lang="en-US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lang="en-US" sz="45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онтура.</a:t>
            </a:r>
            <a:endParaRPr sz="45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41510918" name="TextBox 541510917"/>
          <p:cNvSpPr txBox="1"/>
          <p:nvPr/>
        </p:nvSpPr>
        <p:spPr bwMode="auto">
          <a:xfrm>
            <a:off x="163728" y="6456397"/>
            <a:ext cx="8285108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t>Ссылка для подключения к ВКС - https://kurganobl.ktalk.ru/2298202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9096" y="24590"/>
            <a:ext cx="11994442" cy="25763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0"/>
          </a:bodyPr>
          <a:lstStyle/>
          <a:p>
            <a:pPr>
              <a:defRPr/>
            </a:pPr>
            <a:r>
              <a:rPr lang="ru-RU" sz="1600">
                <a:solidFill>
                  <a:schemeClr val="tx1"/>
                </a:solidFill>
              </a:rPr>
              <a:t>Дистанционная запись в </a:t>
            </a:r>
            <a:r>
              <a:rPr lang="pt-BR" sz="1600">
                <a:solidFill>
                  <a:schemeClr val="tx1"/>
                </a:solidFill>
              </a:rPr>
              <a:t>2023 году</a:t>
            </a:r>
            <a:r>
              <a:rPr lang="ru-RU" sz="1600">
                <a:solidFill>
                  <a:schemeClr val="tx1"/>
                </a:solidFill>
              </a:rPr>
              <a:t> План - 56%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646307147" name="Рисунок 64630714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579" y="282220"/>
            <a:ext cx="12064730" cy="6418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1519732" name="Диаграмма 191519731"/>
          <p:cNvGraphicFramePr>
            <a:graphicFrameLocks/>
          </p:cNvGraphicFramePr>
          <p:nvPr/>
        </p:nvGraphicFramePr>
        <p:xfrm>
          <a:off x="74927" y="19466"/>
          <a:ext cx="11781407" cy="676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8823761" name="TextBox 1598823760"/>
          <p:cNvSpPr txBox="1"/>
          <p:nvPr/>
        </p:nvSpPr>
        <p:spPr bwMode="auto">
          <a:xfrm>
            <a:off x="8705694" y="5652910"/>
            <a:ext cx="3471328" cy="1158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/>
              <a:t>Медицинское заключение по результатам предварительного (периодического) медицинского осмотра (обследования) (CDA) Редакция 2</a:t>
            </a:r>
            <a:endParaRPr/>
          </a:p>
        </p:txBody>
      </p:sp>
      <p:sp>
        <p:nvSpPr>
          <p:cNvPr id="637468074" name=" 637468073"/>
          <p:cNvSpPr/>
          <p:nvPr/>
        </p:nvSpPr>
        <p:spPr bwMode="auto">
          <a:xfrm>
            <a:off x="896861" y="117708"/>
            <a:ext cx="7364927" cy="115827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ПРИКАЗ</a:t>
            </a:r>
            <a:endParaRPr/>
          </a:p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от 18 февраля 2022 г. N 90н</a:t>
            </a:r>
            <a:endParaRPr/>
          </a:p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«ОБ УТВЕРЖДЕНИИ ФОРМЫ, ПОРЯДКА ВЕДЕНИЯ ОТЧЕТНОСТИ, УЧЕТА И ВЫДАЧИ РАБОТНИКАМ ЛИЧНЫХ МЕДИЦИНСКИХ КНИЖЕК, В ТОМ ЧИСЛЕ В ФОРМЕ ЭЛЕКТРОННОГО ДОКУМЕНТА»</a:t>
            </a:r>
            <a:endParaRPr sz="1100"/>
          </a:p>
        </p:txBody>
      </p:sp>
      <p:pic>
        <p:nvPicPr>
          <p:cNvPr id="1584437965" name="Рисунок 15844379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89202" y="1483696"/>
            <a:ext cx="6845375" cy="53274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9358333" y="204493"/>
            <a:ext cx="2562732" cy="38089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1600" b="0">
                <a:solidFill>
                  <a:schemeClr val="tx1"/>
                </a:solidFill>
              </a:rPr>
              <a:t>МО передающие СЭМД «св-во о смерти» (все типы) в РЭМД в </a:t>
            </a:r>
            <a:r>
              <a:rPr lang="pt-BR" sz="1600" b="0">
                <a:solidFill>
                  <a:schemeClr val="tx1"/>
                </a:solidFill>
              </a:rPr>
              <a:t>2023 году</a:t>
            </a:r>
            <a:endParaRPr sz="1600" b="0">
              <a:solidFill>
                <a:schemeClr val="tx1"/>
              </a:solidFill>
            </a:endParaRPr>
          </a:p>
          <a:p>
            <a:pPr>
              <a:defRPr/>
            </a:pPr>
            <a:endParaRPr sz="1600" b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0">
                <a:solidFill>
                  <a:schemeClr val="tx1"/>
                </a:solidFill>
              </a:rPr>
              <a:t>План 80%</a:t>
            </a:r>
            <a:endParaRPr sz="1600" b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0">
                <a:solidFill>
                  <a:schemeClr val="tx1"/>
                </a:solidFill>
              </a:rPr>
              <a:t>- Формировать СЭМД в МО</a:t>
            </a:r>
            <a:endParaRPr/>
          </a:p>
          <a:p>
            <a:pPr>
              <a:defRPr/>
            </a:pPr>
            <a:endParaRPr lang="ru-RU" sz="1600" b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ru-RU" sz="1600" b="0">
              <a:solidFill>
                <a:schemeClr val="tx1"/>
              </a:solidFill>
            </a:endParaRPr>
          </a:p>
        </p:txBody>
      </p:sp>
      <p:pic>
        <p:nvPicPr>
          <p:cNvPr id="857530687" name="Рисунок 8575306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720" y="75862"/>
            <a:ext cx="9093197" cy="67096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948338" y="204493"/>
            <a:ext cx="2751368" cy="156874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30000" lnSpcReduction="20000"/>
          </a:bodyPr>
          <a:lstStyle/>
          <a:p>
            <a:pPr algn="ctr">
              <a:defRPr/>
            </a:pPr>
            <a:r>
              <a:rPr lang="ru-RU" sz="7200" b="0">
                <a:solidFill>
                  <a:schemeClr val="tx1"/>
                </a:solidFill>
              </a:rPr>
              <a:t>СЭМД в МСЭ в </a:t>
            </a:r>
            <a:r>
              <a:rPr lang="pt-BR" sz="7200" b="0">
                <a:solidFill>
                  <a:schemeClr val="tx1"/>
                </a:solidFill>
              </a:rPr>
              <a:t>2023 году</a:t>
            </a:r>
            <a:r>
              <a:rPr lang="ru-RU" sz="7200" b="0">
                <a:solidFill>
                  <a:schemeClr val="tx1"/>
                </a:solidFill>
              </a:rPr>
              <a:t>. План «электронные» - 100%. «Бумажные» - 0%</a:t>
            </a:r>
            <a:endParaRPr sz="1100" b="0">
              <a:solidFill>
                <a:schemeClr val="tx1"/>
              </a:solidFill>
            </a:endParaRPr>
          </a:p>
          <a:p>
            <a:pPr>
              <a:defRPr/>
            </a:pPr>
            <a:endParaRPr sz="1100" b="0">
              <a:solidFill>
                <a:schemeClr val="tx1"/>
              </a:solidFill>
            </a:endParaRPr>
          </a:p>
        </p:txBody>
      </p:sp>
      <p:sp>
        <p:nvSpPr>
          <p:cNvPr id="20" name="Подзаголовок 2"/>
          <p:cNvSpPr txBox="1"/>
          <p:nvPr/>
        </p:nvSpPr>
        <p:spPr bwMode="auto">
          <a:xfrm>
            <a:off x="7615050" y="1773238"/>
            <a:ext cx="4672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/>
          </a:p>
        </p:txBody>
      </p:sp>
      <p:sp>
        <p:nvSpPr>
          <p:cNvPr id="1433505289" name="TextBox 1433505288"/>
          <p:cNvSpPr txBox="1"/>
          <p:nvPr/>
        </p:nvSpPr>
        <p:spPr bwMode="auto">
          <a:xfrm>
            <a:off x="8948337" y="2022560"/>
            <a:ext cx="2943801" cy="451662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C00000"/>
                </a:solidFill>
                <a:latin typeface="Arial"/>
              </a:rPr>
              <a:t>МЗ контролируется доля </a:t>
            </a:r>
            <a:r>
              <a:rPr lang="ru-RU" sz="2000" b="0" i="0" u="none" strike="noStrike" cap="none" spc="0">
                <a:solidFill>
                  <a:srgbClr val="C00000"/>
                </a:solidFill>
                <a:latin typeface="Arial"/>
                <a:cs typeface="Arial"/>
              </a:rPr>
              <a:t>направлений на МСЭ, сформированных</a:t>
            </a:r>
            <a:endParaRPr sz="2000" b="0" i="0" u="none" strike="noStrike" cap="none" spc="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b="0" i="0" u="none" strike="noStrike" cap="none" spc="0">
                <a:solidFill>
                  <a:srgbClr val="C00000"/>
                </a:solidFill>
                <a:latin typeface="Arial"/>
                <a:cs typeface="Arial"/>
              </a:rPr>
              <a:t>в медицинской информационной системе и зарегистрированных в РЭМД </a:t>
            </a:r>
            <a:endParaRPr sz="2000" b="0" i="0" u="none" strike="noStrike" cap="none" spc="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b="0" i="0" u="none" strike="noStrike" cap="none" spc="0">
                <a:solidFill>
                  <a:srgbClr val="C00000"/>
                </a:solidFill>
                <a:latin typeface="Arial"/>
                <a:cs typeface="Arial"/>
              </a:rPr>
              <a:t>ЕГИСЗ в срок до 3 суток</a:t>
            </a:r>
            <a:endParaRPr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00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b="1" i="0" u="none" strike="noStrike" cap="none" spc="0">
                <a:solidFill>
                  <a:srgbClr val="C00000"/>
                </a:solidFill>
                <a:latin typeface="Arial"/>
                <a:cs typeface="Arial"/>
              </a:rPr>
              <a:t>Отправлять документы «день в день»</a:t>
            </a:r>
            <a:endParaRPr sz="2000" b="1" i="0" u="none" strike="noStrike" cap="none" spc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246939252" name="Рисунок 12469392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579" y="750198"/>
            <a:ext cx="8362949" cy="52482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0086696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4" y="476671"/>
            <a:ext cx="7560837" cy="6120679"/>
          </a:xfrm>
        </p:spPr>
        <p:txBody>
          <a:bodyPr>
            <a:noAutofit/>
          </a:bodyPr>
          <a:lstStyle/>
          <a:p>
            <a:pPr indent="457200" algn="just">
              <a:tabLst>
                <a:tab pos="0" algn="l"/>
                <a:tab pos="442912" algn="l"/>
              </a:tabLst>
              <a:defRPr/>
            </a:pPr>
            <a:r>
              <a:rPr lang="ru-RU" sz="1600" b="0">
                <a:solidFill>
                  <a:schemeClr val="tx1"/>
                </a:solidFill>
                <a:latin typeface="Arial"/>
              </a:rPr>
              <a:t>В соответствии с пунктом 20 Правил признания лица инвалидом, утвержденных постановлением Правительства Российской Федерации от 05.04.2022 № 588 «О признании лица инвалидом» (далее – Постановление № 588) «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Медицинская</a:t>
            </a:r>
            <a:r>
              <a:rPr lang="en-US" sz="160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организация несет гражданско-правовую ответственность</a:t>
            </a:r>
            <a:r>
              <a:rPr lang="ru-RU" sz="1600" b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за достоверность и полноту</a:t>
            </a:r>
            <a:r>
              <a:rPr lang="en-US" sz="160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сведений</a:t>
            </a:r>
            <a:r>
              <a:rPr lang="ru-RU" sz="1600" b="0">
                <a:solidFill>
                  <a:schemeClr val="tx1"/>
                </a:solidFill>
                <a:latin typeface="Arial"/>
              </a:rPr>
              <a:t>, указанных в направлении на медико-социальную экспертизу, в соответствии с законодательством Российской Федерации».</a:t>
            </a:r>
            <a:br>
              <a:rPr lang="ru-RU" sz="1600" b="0">
                <a:solidFill>
                  <a:schemeClr val="tx1"/>
                </a:solidFill>
                <a:latin typeface="Arial"/>
              </a:rPr>
            </a:br>
            <a:r>
              <a:rPr lang="ru-RU" sz="1600" b="0">
                <a:solidFill>
                  <a:schemeClr val="tx1"/>
                </a:solidFill>
                <a:latin typeface="Arial"/>
              </a:rPr>
              <a:t>		В рамках Постановления № 588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нет требований</a:t>
            </a:r>
            <a:r>
              <a:rPr lang="ru-RU" sz="1600" b="0">
                <a:solidFill>
                  <a:schemeClr val="tx1"/>
                </a:solidFill>
                <a:latin typeface="Arial"/>
              </a:rPr>
              <a:t> к ЕГИСЗ по удалению </a:t>
            </a:r>
            <a:br>
              <a:rPr lang="ru-RU" sz="1600" b="0">
                <a:solidFill>
                  <a:schemeClr val="tx1"/>
                </a:solidFill>
                <a:latin typeface="Arial"/>
              </a:rPr>
            </a:br>
            <a:r>
              <a:rPr lang="ru-RU" sz="1600" b="0">
                <a:solidFill>
                  <a:schemeClr val="tx1"/>
                </a:solidFill>
                <a:latin typeface="Arial"/>
              </a:rPr>
              <a:t>документов.</a:t>
            </a:r>
            <a:br>
              <a:rPr lang="ru-RU" sz="1600" b="0">
                <a:solidFill>
                  <a:schemeClr val="tx1"/>
                </a:solidFill>
                <a:latin typeface="Arial"/>
              </a:rPr>
            </a:br>
            <a:r>
              <a:rPr lang="ru-RU" sz="1600" b="0">
                <a:solidFill>
                  <a:schemeClr val="tx1"/>
                </a:solidFill>
                <a:latin typeface="Arial"/>
              </a:rPr>
              <a:t>		С 01.06.2023 согласно Постановлению № 588 все направления на МСЭ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должны оформляться в электронном виде</a:t>
            </a:r>
            <a:r>
              <a:rPr lang="ru-RU" sz="1600" b="0">
                <a:solidFill>
                  <a:schemeClr val="tx1"/>
                </a:solidFill>
                <a:latin typeface="Arial"/>
              </a:rPr>
              <a:t>. Создание бумажных</a:t>
            </a:r>
            <a:r>
              <a:rPr lang="en-US" sz="1600" b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b="0">
                <a:solidFill>
                  <a:schemeClr val="tx1"/>
                </a:solidFill>
                <a:latin typeface="Arial"/>
              </a:rPr>
              <a:t>дубликатов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противоречит законодательству Российской Федерации</a:t>
            </a:r>
            <a:r>
              <a:rPr lang="ru-RU" sz="1600" b="0">
                <a:solidFill>
                  <a:schemeClr val="tx1"/>
                </a:solidFill>
                <a:latin typeface="Arial"/>
              </a:rPr>
              <a:t>. 			Обращаем внимание, что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направление на МСЭ публикуется на Едином портале государственных и муниципальных услуг (функций) </a:t>
            </a:r>
            <a:r>
              <a:rPr lang="ru-RU" sz="1600" b="0">
                <a:solidFill>
                  <a:schemeClr val="tx1"/>
                </a:solidFill>
                <a:latin typeface="Arial"/>
              </a:rPr>
              <a:t>(далее – ЕПГУ). .</a:t>
            </a:r>
            <a:br>
              <a:rPr lang="ru-RU" sz="1600" b="0">
                <a:solidFill>
                  <a:schemeClr val="tx1"/>
                </a:solidFill>
                <a:latin typeface="Arial"/>
              </a:rPr>
            </a:br>
            <a:r>
              <a:rPr lang="ru-RU" sz="1600" b="0">
                <a:solidFill>
                  <a:schemeClr val="tx1"/>
                </a:solidFill>
                <a:latin typeface="Arial"/>
              </a:rPr>
              <a:t>		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При направлении граждан на медико-социальную экспертизу просим медицинские организации повысить качество подготовки и оформления направлений на МСЭ и минимизировать обращения в СТП ЕГИСЗ по вопросам удаления направлений на МСЭ.</a:t>
            </a:r>
            <a:br>
              <a:rPr lang="ru-RU" sz="1600">
                <a:solidFill>
                  <a:schemeClr val="tx1"/>
                </a:solidFill>
                <a:latin typeface="Arial"/>
              </a:rPr>
            </a:br>
            <a:r>
              <a:rPr lang="ru-RU" sz="1600">
                <a:solidFill>
                  <a:schemeClr val="tx1"/>
                </a:solidFill>
                <a:latin typeface="Arial"/>
              </a:rPr>
              <a:t>		Заявки в СТП ЕГИСЗ на удаление (признание неактуальным) направления на МСЭ будут приниматься к рассмотрению исключительно в случаях ошибок в персональных данных гражданина, в результате которых указанное направление на МСЭ стало доступно для пользователя ЕПГУ, не оформляющего инвалидность.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455235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749149" y="204495"/>
            <a:ext cx="3310629" cy="665350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marL="0" indent="0" algn="ctr">
              <a:buFont typeface="Arial"/>
              <a:buNone/>
              <a:defRPr/>
            </a:pPr>
            <a:r>
              <a:rPr lang="ru-RU" sz="1600">
                <a:solidFill>
                  <a:schemeClr val="tx1"/>
                </a:solidFill>
              </a:rPr>
              <a:t>СЭМД в РЭМД «Медицинское свидетельство о рождении» в электронной форме </a:t>
            </a:r>
            <a:endParaRPr sz="1600"/>
          </a:p>
          <a:p>
            <a:pPr marL="0" indent="0" algn="ctr">
              <a:buFont typeface="Arial"/>
              <a:buNone/>
              <a:defRPr/>
            </a:pPr>
            <a:r>
              <a:rPr lang="ru-RU" sz="1600">
                <a:solidFill>
                  <a:schemeClr val="tx1"/>
                </a:solidFill>
              </a:rPr>
              <a:t>Новый Показатель цифровой зрелости</a:t>
            </a:r>
            <a:endParaRPr sz="1600"/>
          </a:p>
          <a:p>
            <a:pPr marL="0" indent="0" algn="ctr">
              <a:buFont typeface="Arial"/>
              <a:buNone/>
              <a:defRPr/>
            </a:pPr>
            <a:r>
              <a:rPr lang="ru-RU" sz="1600">
                <a:solidFill>
                  <a:schemeClr val="tx1"/>
                </a:solidFill>
              </a:rPr>
              <a:t>Запуск «суперсервиса» – Рождение ребенка» на ЕПГУ</a:t>
            </a:r>
            <a:endParaRPr/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pic>
        <p:nvPicPr>
          <p:cNvPr id="613314264" name="Рисунок 61331426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388" y="2377035"/>
            <a:ext cx="9744075" cy="3619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9048036" name="Рисунок 16489027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1854" y="111039"/>
            <a:ext cx="6648447" cy="1523998"/>
          </a:xfrm>
          <a:prstGeom prst="rect">
            <a:avLst/>
          </a:prstGeom>
        </p:spPr>
      </p:pic>
      <p:pic>
        <p:nvPicPr>
          <p:cNvPr id="494426777" name="Рисунок 49442677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0353" y="1770132"/>
            <a:ext cx="9829800" cy="2828925"/>
          </a:xfrm>
          <a:prstGeom prst="rect">
            <a:avLst/>
          </a:prstGeom>
        </p:spPr>
      </p:pic>
      <p:sp>
        <p:nvSpPr>
          <p:cNvPr id="2035724165" name="TextBox 2035724164"/>
          <p:cNvSpPr txBox="1"/>
          <p:nvPr/>
        </p:nvSpPr>
        <p:spPr bwMode="auto">
          <a:xfrm>
            <a:off x="8670303" y="6220752"/>
            <a:ext cx="3367821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/>
              <a:t>СЭМД -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Протокол лабораторного исследования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6031394" name="Рисунок 168603139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25867" y="75862"/>
            <a:ext cx="7877215" cy="1904999"/>
          </a:xfrm>
          <a:prstGeom prst="rect">
            <a:avLst/>
          </a:prstGeom>
        </p:spPr>
      </p:pic>
      <p:pic>
        <p:nvPicPr>
          <p:cNvPr id="1751180089" name="Рисунок 17511800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79841" y="2244850"/>
            <a:ext cx="5153277" cy="30512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5273030" name="TextBox 2020180197"/>
          <p:cNvSpPr txBox="1"/>
          <p:nvPr/>
        </p:nvSpPr>
        <p:spPr bwMode="auto">
          <a:xfrm>
            <a:off x="623385" y="131922"/>
            <a:ext cx="7849908" cy="14630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Показатель регионального проекта «Доля граждан, получивших доступ к сведениям о прохождении профилактического осмотра и (или) диспансеризации в кабинете ЕПГУ»</a:t>
            </a:r>
            <a:endParaRPr/>
          </a:p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(План – 55%, Факт – 24,8%)</a:t>
            </a:r>
            <a:endParaRPr/>
          </a:p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2023 год</a:t>
            </a:r>
            <a:endParaRPr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96117810" name="TextBox 1796117809"/>
          <p:cNvSpPr txBox="1"/>
          <p:nvPr/>
        </p:nvSpPr>
        <p:spPr bwMode="auto">
          <a:xfrm>
            <a:off x="8643957" y="52915"/>
            <a:ext cx="3404809" cy="2468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300"/>
              <a:t>Виды СЭМД - 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17793" indent="-217793" algn="l">
              <a:buFont typeface="Arial"/>
              <a:buChar char="–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Карта профилактического медицинского осмотра несовершеннолетнего.</a:t>
            </a:r>
            <a:endParaRPr sz="1300"/>
          </a:p>
          <a:p>
            <a:pPr marL="217793" indent="-217793" algn="l">
              <a:buFont typeface="Arial"/>
              <a:buChar char="–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Контрольная карта диспансеризации (профилактических медицинских осмотров).</a:t>
            </a:r>
            <a:endParaRPr sz="13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17793" indent="-217793" algn="l">
              <a:buFont typeface="Arial"/>
              <a:buChar char="–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Сведения о результатах диспансеризации или профилактического медицинского осмотра.</a:t>
            </a:r>
            <a:endParaRPr sz="1300"/>
          </a:p>
          <a:p>
            <a:pPr>
              <a:defRPr/>
            </a:pPr>
            <a:endParaRPr sz="1300"/>
          </a:p>
        </p:txBody>
      </p:sp>
      <p:pic>
        <p:nvPicPr>
          <p:cNvPr id="1224337662" name="Рисунок 122433766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720" y="2469756"/>
            <a:ext cx="10058399" cy="3819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84108797" name="Таблица 19"/>
          <p:cNvGraphicFramePr>
            <a:graphicFrameLocks/>
          </p:cNvGraphicFramePr>
          <p:nvPr/>
        </p:nvGraphicFramePr>
        <p:xfrm>
          <a:off x="120063" y="5128125"/>
          <a:ext cx="5908518" cy="1669332"/>
        </p:xfrm>
        <a:graphic>
          <a:graphicData uri="http://schemas.openxmlformats.org/drawingml/2006/table">
            <a:tbl>
              <a:tblPr/>
              <a:tblGrid>
                <a:gridCol w="2071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93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</a:rPr>
                        <a:t>Конкурентные записи</a:t>
                      </a:r>
                      <a:endParaRPr/>
                    </a:p>
                  </a:txBody>
                  <a:tcPr marL="28575" marR="28575" marT="19049" marB="19049" anchor="ctr">
                    <a:lnL w="9524" algn="ctr">
                      <a:solidFill>
                        <a:srgbClr val="000000"/>
                      </a:solidFill>
                    </a:lnL>
                    <a:lnR w="9524" algn="ctr">
                      <a:solidFill>
                        <a:srgbClr val="CCCCCC"/>
                      </a:solidFill>
                    </a:lnR>
                    <a:lnT w="9524" algn="ctr">
                      <a:solidFill>
                        <a:srgbClr val="000000"/>
                      </a:solidFill>
                    </a:lnT>
                    <a:lnB w="9524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b="1">
                        <a:latin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</a:rPr>
                        <a:t>45%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</a:rPr>
                        <a:t>(было 45%)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b="1">
                        <a:latin typeface="Times New Roman"/>
                      </a:endParaRPr>
                    </a:p>
                  </a:txBody>
                  <a:tcPr marL="28575" marR="28575" marT="19049" marB="19049" anchor="ctr">
                    <a:lnL w="9524" algn="ctr">
                      <a:solidFill>
                        <a:srgbClr val="CCCCCC"/>
                      </a:solidFill>
                    </a:lnL>
                    <a:lnR w="9524" algn="ctr">
                      <a:solidFill>
                        <a:srgbClr val="CCCCCC"/>
                      </a:solidFill>
                    </a:lnR>
                    <a:lnT w="9524" algn="ctr">
                      <a:solidFill>
                        <a:srgbClr val="000000"/>
                      </a:solidFill>
                    </a:lnT>
                    <a:lnB w="9524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</a:rPr>
                        <a:t>План, не менее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</a:rPr>
                        <a:t>60%</a:t>
                      </a:r>
                      <a:endParaRPr/>
                    </a:p>
                  </a:txBody>
                  <a:tcPr marL="28575" marR="28575" marT="19049" marB="19049" anchor="ctr">
                    <a:lnL w="9524" algn="ctr">
                      <a:solidFill>
                        <a:srgbClr val="CCCCCC"/>
                      </a:solidFill>
                    </a:lnL>
                    <a:lnR w="9524" algn="ctr">
                      <a:solidFill>
                        <a:srgbClr val="000000"/>
                      </a:solidFill>
                    </a:lnR>
                    <a:lnT w="9524" algn="ctr">
                      <a:solidFill>
                        <a:srgbClr val="000000"/>
                      </a:solidFill>
                    </a:lnT>
                    <a:lnB w="9524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2770805" name="Рисунок 2727708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95427" y="4945250"/>
            <a:ext cx="4196241" cy="1852206"/>
          </a:xfrm>
          <a:prstGeom prst="rect">
            <a:avLst/>
          </a:prstGeom>
        </p:spPr>
      </p:pic>
      <p:pic>
        <p:nvPicPr>
          <p:cNvPr id="1520623999" name="Рисунок 15206239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62" y="-47658"/>
            <a:ext cx="11430000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1962462" name="Рисунок 26196246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613" y="133277"/>
            <a:ext cx="9585459" cy="1392887"/>
          </a:xfrm>
          <a:prstGeom prst="rect">
            <a:avLst/>
          </a:prstGeom>
        </p:spPr>
      </p:pic>
      <p:pic>
        <p:nvPicPr>
          <p:cNvPr id="1913410409" name="Рисунок 191341040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7613" y="1526164"/>
            <a:ext cx="9609705" cy="1358872"/>
          </a:xfrm>
          <a:prstGeom prst="rect">
            <a:avLst/>
          </a:prstGeom>
        </p:spPr>
      </p:pic>
      <p:pic>
        <p:nvPicPr>
          <p:cNvPr id="1808500012" name="Рисунок 18085000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602" y="2885037"/>
            <a:ext cx="10946647" cy="1522267"/>
          </a:xfrm>
          <a:prstGeom prst="rect">
            <a:avLst/>
          </a:prstGeom>
        </p:spPr>
      </p:pic>
      <p:sp>
        <p:nvSpPr>
          <p:cNvPr id="143058466" name="Стрелка: вниз 143058465"/>
          <p:cNvSpPr/>
          <p:nvPr/>
        </p:nvSpPr>
        <p:spPr bwMode="auto">
          <a:xfrm>
            <a:off x="5564573" y="4448607"/>
            <a:ext cx="368011" cy="952499"/>
          </a:xfrm>
          <a:prstGeom prst="downArrow">
            <a:avLst>
              <a:gd name="adj1" fmla="val 50000"/>
              <a:gd name="adj2" fmla="val 50000"/>
            </a:avLst>
          </a:prstGeom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" name="Соединитель: изогнутый 1"/>
          <p:cNvCxnSpPr>
            <a:cxnSpLocks/>
            <a:stCxn id="261962462" idx="1"/>
          </p:cNvCxnSpPr>
          <p:nvPr/>
        </p:nvCxnSpPr>
        <p:spPr bwMode="auto">
          <a:xfrm rot="10799990" flipV="1">
            <a:off x="520653" y="829721"/>
            <a:ext cx="616960" cy="4181727"/>
          </a:xfrm>
          <a:prstGeom prst="curvedConnector2">
            <a:avLst/>
          </a:prstGeom>
          <a:ln w="9525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Соединитель: изогнутый 2"/>
          <p:cNvCxnSpPr>
            <a:cxnSpLocks/>
            <a:stCxn id="1913410409" idx="3"/>
          </p:cNvCxnSpPr>
          <p:nvPr/>
        </p:nvCxnSpPr>
        <p:spPr bwMode="auto">
          <a:xfrm>
            <a:off x="10747319" y="2205600"/>
            <a:ext cx="683788" cy="3000677"/>
          </a:xfrm>
          <a:prstGeom prst="curvedConnector2">
            <a:avLst/>
          </a:prstGeom>
          <a:ln w="9525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6257257" name="Рисунок 65625725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119" y="5032663"/>
            <a:ext cx="3517016" cy="1385887"/>
          </a:xfrm>
          <a:prstGeom prst="rect">
            <a:avLst/>
          </a:prstGeom>
        </p:spPr>
      </p:pic>
      <p:pic>
        <p:nvPicPr>
          <p:cNvPr id="1087128908" name="Рисунок 108712890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91204" y="5401107"/>
            <a:ext cx="3714750" cy="1017443"/>
          </a:xfrm>
          <a:prstGeom prst="rect">
            <a:avLst/>
          </a:prstGeom>
        </p:spPr>
      </p:pic>
      <p:pic>
        <p:nvPicPr>
          <p:cNvPr id="1687066886" name="Рисунок 168706688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507556" y="4466401"/>
            <a:ext cx="2880255" cy="23456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1726512" name="TextBox 636699180"/>
          <p:cNvSpPr txBox="1"/>
          <p:nvPr/>
        </p:nvSpPr>
        <p:spPr bwMode="auto">
          <a:xfrm>
            <a:off x="89096" y="19615"/>
            <a:ext cx="11969245" cy="3353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/>
              <a:t>Зарегистрировано</a:t>
            </a:r>
            <a:r>
              <a:rPr sz="1600"/>
              <a:t> </a:t>
            </a:r>
            <a:r>
              <a:rPr lang="ru-RU" sz="1600"/>
              <a:t>в РЭМД </a:t>
            </a:r>
            <a:r>
              <a:rPr sz="1600"/>
              <a:t>51 </a:t>
            </a:r>
            <a:r>
              <a:rPr lang="ru-RU" sz="1600"/>
              <a:t>вида СЭМД </a:t>
            </a:r>
            <a:r>
              <a:rPr sz="1600"/>
              <a:t>из </a:t>
            </a:r>
            <a:r>
              <a:rPr lang="en-US" sz="1600"/>
              <a:t>78</a:t>
            </a:r>
            <a:r>
              <a:rPr lang="ru-RU" sz="1600"/>
              <a:t> плановых МЗ (возможно формировать в МИС – 71, формируется 71.8%)</a:t>
            </a:r>
            <a:endParaRPr/>
          </a:p>
        </p:txBody>
      </p:sp>
      <p:pic>
        <p:nvPicPr>
          <p:cNvPr id="1896465009" name="Рисунок 18964650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54492" y="4947301"/>
            <a:ext cx="4521857" cy="1857798"/>
          </a:xfrm>
          <a:prstGeom prst="rect">
            <a:avLst/>
          </a:prstGeom>
        </p:spPr>
      </p:pic>
      <p:graphicFrame>
        <p:nvGraphicFramePr>
          <p:cNvPr id="663786283" name="Таблица 6637862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013268"/>
              </p:ext>
            </p:extLst>
          </p:nvPr>
        </p:nvGraphicFramePr>
        <p:xfrm>
          <a:off x="89096" y="404664"/>
          <a:ext cx="11909910" cy="6145974"/>
        </p:xfrm>
        <a:graphic>
          <a:graphicData uri="http://schemas.openxmlformats.org/drawingml/2006/table">
            <a:tbl>
              <a:tblPr firstRow="1" bandRow="1">
                <a:tableStyleId>{B7D263F5-E472-0476-CA4F-17846A79A230}</a:tableStyleId>
              </a:tblPr>
              <a:tblGrid>
                <a:gridCol w="993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900" b="1" u="sng">
                          <a:solidFill>
                            <a:schemeClr val="tx1"/>
                          </a:solidFill>
                        </a:rPr>
                        <a:t>СЭМД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900" b="1" u="sng" dirty="0">
                          <a:solidFill>
                            <a:schemeClr val="tx1"/>
                          </a:solidFill>
                        </a:rPr>
                        <a:t>МО</a:t>
                      </a:r>
                      <a:r>
                        <a:rPr lang="ru-RU" sz="900" b="1" u="sng" dirty="0">
                          <a:solidFill>
                            <a:schemeClr val="tx1"/>
                          </a:solidFill>
                        </a:rPr>
                        <a:t> - ?</a:t>
                      </a:r>
                    </a:p>
                    <a:p>
                      <a:pPr algn="ctr">
                        <a:defRPr/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</a:rPr>
                        <a:t>Не </a:t>
                      </a:r>
                      <a:r>
                        <a:rPr lang="ru-RU" sz="900" b="1" u="sng" dirty="0" err="1">
                          <a:solidFill>
                            <a:schemeClr val="tx1"/>
                          </a:solidFill>
                        </a:rPr>
                        <a:t>предоствлена</a:t>
                      </a:r>
                      <a:r>
                        <a:rPr lang="ru-RU" sz="9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u="sng" dirty="0" err="1">
                          <a:solidFill>
                            <a:schemeClr val="tx1"/>
                          </a:solidFill>
                        </a:rPr>
                        <a:t>информаци</a:t>
                      </a:r>
                      <a:r>
                        <a:rPr lang="ru-RU" sz="900" b="1" u="sng" dirty="0">
                          <a:solidFill>
                            <a:schemeClr val="tx1"/>
                          </a:solidFill>
                        </a:rPr>
                        <a:t> ни от одной МО</a:t>
                      </a:r>
                      <a:endParaRPr sz="9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Выписка из истории болезни ( с 30.06)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4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Заключение о результатах медицинского освидетельствования граждан, намеревающихся усыновить (удочерить), взять под опеку (попечительство), в приемную или патронатную семью детей-сирот и детей, оставшихся без попечения родителей (с 30.06)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Заключение о результатах медицинского освидетельствования граждан, намеревающихся усыновить (удочерить), взять под опеку (попечительство), в приемную или патронатную семью детей-сирот и детей, оставшихся без попечения родителей (30.06)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Заключение</a:t>
                      </a:r>
                      <a:r>
                        <a:rPr sz="900" b="0" i="0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900" b="0" i="0" u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sz="900" b="0" i="0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900" b="0" i="0" u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установлении</a:t>
                      </a:r>
                      <a:r>
                        <a:rPr sz="900" b="0" i="0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900" b="0" i="0" u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факта</a:t>
                      </a:r>
                      <a:r>
                        <a:rPr sz="900" b="0" i="0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900" b="0" i="0" u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поствакцинального</a:t>
                      </a:r>
                      <a:r>
                        <a:rPr sz="900" b="0" i="0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900" b="0" i="0" u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осложнения</a:t>
                      </a:r>
                      <a:endParaRPr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Медицинская справка (врачебное профессионально-консультативное заключение)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Медицинское заключение о допуске к выполнению работ на высоте, верхолазных работ, работ, связанных с подъемом на высоту, а также по обслуживанию подъемных сооружений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1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Медицинское заключение о наличии (об отсутствии) у водителей транспортных средств медицинских противопоказаний, медицинских показаний или медицинских ограничений к управлению транспортными средствами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на госпитализацию для оказания высокотехнологичной медицинской помощи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на госпитализацию для оказания специализированной медицинской помощи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Обратный талон санаторно-курортной карты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Обратный талон санаторно-курортной карты для детей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34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Отпуск по рецепту на лекарственный препарат, изделие медицинского назначения и специализированный продукт лечебного питания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76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Санаторно-курортная карта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1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Санаторно-курортная карта для детей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Сертификат профилактических прививок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Справка о наличии медицинских показаний, в соответствии с которыми ребенок не посещает дошкольную организацию или организацию, осуществляющую образовательную деятельность по основным общеобразовательным программам, в период учебного процесса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Справка о наличии показаний к протезированию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7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Талон на оказание высокотехнологичной медицинской помощи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41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Талон № 2 на получение специальных талонов (именных направлений) на проезд к месту лечения для получения медицинской помощи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Экстренное извещение о случае острого отравления химической этиологии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12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Этапный эпикриз (с 30.06)</a:t>
                      </a:r>
                      <a:endParaRPr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752044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514524" y="203162"/>
            <a:ext cx="7813723" cy="634968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1.  Обеспечение 100% врачей УКЭП</a:t>
            </a:r>
            <a:endParaRPr sz="1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2.  100% приемов должно быть по записи</a:t>
            </a:r>
            <a:endParaRPr sz="1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3.  Дистанционная запись не менее 56%</a:t>
            </a:r>
            <a:endParaRPr sz="1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4.  Формирование максимального кол-ва СЭМД</a:t>
            </a:r>
            <a:endParaRPr sz="1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5.  Не менее 60% врачей по штатному расписанию, которые зарегистрировали СЭМД в РЭМД ЕГИСЗ</a:t>
            </a:r>
            <a:endParaRPr sz="1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6.  80% св-в о смерти и  100% направлений на МСЭ в электронном виде</a:t>
            </a:r>
            <a:endParaRPr sz="1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7.  100% медицинских организаций передают свидетельства о рождении в форме электронного документа (срок - до 30 июня 2023 г).</a:t>
            </a:r>
            <a:endParaRPr sz="1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8.  25% электронных медицинских свидетельств о рождении в форме электронного документа от числа рожденных детей за отчетный период  (срок - до 31 декабря 2023 г.)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9. </a:t>
            </a:r>
            <a:r>
              <a:rPr lang="ru-RU" sz="1400" b="1" i="0" u="none" strike="noStrike" cap="none" spc="0">
                <a:solidFill>
                  <a:srgbClr val="FF0000"/>
                </a:solidFill>
                <a:latin typeface="Arial"/>
                <a:cs typeface="Arial"/>
              </a:rPr>
              <a:t>!!!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«60% врачей медицинских организаций государственной и муниципальной 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систем здравоохранения субъекта Российской Федерации, от которых 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зарегистрированы структурированные электронные медицинские документы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в подсистеме «Реестр электронных медицинских документов» ЕГИСЗ»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10.</a:t>
            </a:r>
            <a:r>
              <a:rPr lang="ru-RU" sz="1400" b="1" i="0" u="none" strike="noStrike" cap="none" spc="0">
                <a:solidFill>
                  <a:srgbClr val="FF0000"/>
                </a:solidFill>
                <a:latin typeface="Arial"/>
                <a:cs typeface="Arial"/>
              </a:rPr>
              <a:t> !!!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 «80% врачей медицинских 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организаций государственной и муниципальной систем здравоохранения 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субъекта Российской Федерации III уровня оказания медицинской помощи, от 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которых зарегистрированы СЭМД в РЭМД ЕГИСЗ»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11. </a:t>
            </a:r>
            <a:r>
              <a:rPr lang="ru-RU" sz="1400" b="1" i="0" u="none" strike="noStrike" cap="none" spc="0">
                <a:solidFill>
                  <a:srgbClr val="FF0000"/>
                </a:solidFill>
                <a:latin typeface="Arial"/>
                <a:cs typeface="Arial"/>
              </a:rPr>
              <a:t>!!!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 «100% видов 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структурированных электронных медицинских документов, которые </a:t>
            </a:r>
            <a:endParaRPr sz="14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передаются на регистрацию в РЭМД ЕГИСЗ»</a:t>
            </a:r>
            <a:endParaRPr/>
          </a:p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По вопросам формирования отчетности писать в ТГ </a:t>
            </a:r>
            <a:r>
              <a:rPr lang="en-US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@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Agony45</a:t>
            </a:r>
            <a:endParaRPr sz="1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6053538" name="Рисунок 2360535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154" y="185442"/>
            <a:ext cx="11515725" cy="6353174"/>
          </a:xfrm>
          <a:prstGeom prst="rect">
            <a:avLst/>
          </a:prstGeom>
        </p:spPr>
      </p:pic>
      <p:pic>
        <p:nvPicPr>
          <p:cNvPr id="1773221584" name="Рисунок 17732215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11174" y="3675132"/>
            <a:ext cx="4537315" cy="25034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8963405" name="Рисунок 13889634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0309" y="0"/>
            <a:ext cx="4876799" cy="1228725"/>
          </a:xfrm>
          <a:prstGeom prst="rect">
            <a:avLst/>
          </a:prstGeom>
        </p:spPr>
      </p:pic>
      <p:pic>
        <p:nvPicPr>
          <p:cNvPr id="1181552695" name="Рисунок 11815526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383" y="1228726"/>
            <a:ext cx="11238483" cy="5555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34044181" name="Рисунок 113404418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9174" y="118008"/>
            <a:ext cx="11838451" cy="59594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87546845" name="Рисунок 68754684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720" y="67433"/>
            <a:ext cx="5979144" cy="3396968"/>
          </a:xfrm>
          <a:prstGeom prst="rect">
            <a:avLst/>
          </a:prstGeom>
        </p:spPr>
      </p:pic>
      <p:pic>
        <p:nvPicPr>
          <p:cNvPr id="365131394" name="Рисунок 36513139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20" y="3514977"/>
            <a:ext cx="5867588" cy="3312632"/>
          </a:xfrm>
          <a:prstGeom prst="rect">
            <a:avLst/>
          </a:prstGeom>
        </p:spPr>
      </p:pic>
      <p:pic>
        <p:nvPicPr>
          <p:cNvPr id="263395112" name="Рисунок 2633951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54473" y="2176935"/>
            <a:ext cx="5308421" cy="4530925"/>
          </a:xfrm>
          <a:prstGeom prst="rect">
            <a:avLst/>
          </a:prstGeom>
        </p:spPr>
      </p:pic>
      <p:pic>
        <p:nvPicPr>
          <p:cNvPr id="2078211011" name="Рисунок 20782110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84892" y="-2704"/>
            <a:ext cx="4377171" cy="2126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3030011" name="TextBox 713030010"/>
          <p:cNvSpPr txBox="1"/>
          <p:nvPr/>
        </p:nvSpPr>
        <p:spPr bwMode="auto">
          <a:xfrm>
            <a:off x="1627698" y="210728"/>
            <a:ext cx="6861443" cy="88870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организационных</a:t>
            </a:r>
            <a:r>
              <a:rPr dirty="0"/>
              <a:t> </a:t>
            </a:r>
            <a:r>
              <a:rPr dirty="0" err="1"/>
              <a:t>ошибок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инциденту</a:t>
            </a:r>
            <a:r>
              <a:rPr dirty="0"/>
              <a:t> 38</a:t>
            </a:r>
            <a:endParaRPr lang="ru-RU" dirty="0"/>
          </a:p>
          <a:p>
            <a:pPr>
              <a:defRPr/>
            </a:pPr>
            <a:r>
              <a:rPr lang="ru-RU" dirty="0"/>
              <a:t>(ежедневно обновляется необходимо принять меры к сокращению ошибок).</a:t>
            </a:r>
            <a:endParaRPr dirty="0"/>
          </a:p>
        </p:txBody>
      </p:sp>
      <p:sp>
        <p:nvSpPr>
          <p:cNvPr id="809038474" name="Пузырек для мыслей: облако 809038473"/>
          <p:cNvSpPr/>
          <p:nvPr/>
        </p:nvSpPr>
        <p:spPr bwMode="auto">
          <a:xfrm>
            <a:off x="2318965" y="1694269"/>
            <a:ext cx="6170176" cy="30092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https://docs.google.com/spreadsheets/d/1-9RklGqtstN4WyMJkADk3Po4K_1U0YfsQHT57qFAtCo/edit?usp=sharing</a:t>
            </a:r>
            <a:endParaRPr sz="1800" b="1"/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0180198" name="TextBox 2020180197"/>
          <p:cNvSpPr txBox="1"/>
          <p:nvPr/>
        </p:nvSpPr>
        <p:spPr bwMode="auto">
          <a:xfrm>
            <a:off x="8944245" y="131922"/>
            <a:ext cx="3101265" cy="2011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(4990950*0,85-3068089)/1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 = 10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7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747</a:t>
            </a:r>
            <a:endParaRPr/>
          </a:p>
          <a:p>
            <a:pPr algn="l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115684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 – пред. план)</a:t>
            </a:r>
            <a:endParaRPr sz="18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algn="l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План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числа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документов,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регистрируемых в РЭМД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в неделю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для исполнения показателя</a:t>
            </a:r>
            <a:endParaRPr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2943613" name="TextBox 162943612"/>
          <p:cNvSpPr txBox="1"/>
          <p:nvPr/>
        </p:nvSpPr>
        <p:spPr bwMode="auto">
          <a:xfrm>
            <a:off x="8944245" y="4737210"/>
            <a:ext cx="2801697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200" b="1">
                <a:latin typeface="Times New Roman"/>
                <a:cs typeface="Times New Roman"/>
              </a:rPr>
              <a:t>Колонка план - </a:t>
            </a:r>
            <a:endParaRPr sz="1200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>
                <a:latin typeface="Times New Roman"/>
                <a:cs typeface="Times New Roman"/>
              </a:rPr>
              <a:t>Отчет из ЕЦП</a:t>
            </a:r>
            <a:endParaRPr/>
          </a:p>
          <a:p>
            <a:pPr>
              <a:defRPr/>
            </a:pPr>
            <a:r>
              <a:rPr sz="1200" b="1">
                <a:latin typeface="Times New Roman"/>
                <a:cs typeface="Times New Roman"/>
              </a:rPr>
              <a:t>«</a:t>
            </a:r>
            <a:r>
              <a:rPr sz="1200" b="1" i="0" u="none">
                <a:solidFill>
                  <a:srgbClr val="000000"/>
                </a:solidFill>
                <a:latin typeface="Times New Roman"/>
                <a:ea typeface="Tahoma"/>
                <a:cs typeface="Times New Roman"/>
              </a:rPr>
              <a:t>Оперативный отчёт по количеству занятых бирок и фактических посещений</a:t>
            </a:r>
            <a:r>
              <a:rPr sz="1200" b="1">
                <a:latin typeface="Times New Roman"/>
                <a:cs typeface="Times New Roman"/>
              </a:rPr>
              <a:t>»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/(40(текущая неделя)*0,75)</a:t>
            </a:r>
            <a:endParaRPr sz="1200" b="1">
              <a:latin typeface="Times New Roman"/>
              <a:cs typeface="Times New Roman"/>
            </a:endParaRPr>
          </a:p>
        </p:txBody>
      </p:sp>
      <p:pic>
        <p:nvPicPr>
          <p:cNvPr id="1669289954" name="Рисунок 16692899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438" y="293518"/>
            <a:ext cx="8655879" cy="62578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02599" y="28161"/>
            <a:ext cx="8778764" cy="8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/>
              <a:t>2191</a:t>
            </a:r>
            <a:r>
              <a:rPr lang="ru-RU" sz="1600"/>
              <a:t> врач работает в МИС по оформлению документов</a:t>
            </a:r>
            <a:endParaRPr sz="1600"/>
          </a:p>
          <a:p>
            <a:pPr algn="ctr">
              <a:defRPr/>
            </a:pPr>
            <a:r>
              <a:rPr lang="ru-RU" sz="1600"/>
              <a:t>всего сформировано документов в ЕРМИС</a:t>
            </a:r>
            <a:r>
              <a:rPr lang="en-US" sz="1600"/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5423338</a:t>
            </a:r>
            <a:r>
              <a:rPr lang="ru-RU" sz="1600"/>
              <a:t>, подписано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1657385</a:t>
            </a:r>
            <a:endParaRPr/>
          </a:p>
          <a:p>
            <a:pPr algn="ctr">
              <a:defRPr/>
            </a:pPr>
            <a:r>
              <a:rPr lang="ru-RU" sz="1600" b="1"/>
              <a:t>за период 01.06.2023 - 24.10.2023</a:t>
            </a:r>
            <a:endParaRPr sz="16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8632364" y="3058502"/>
            <a:ext cx="35596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latin typeface="Arial"/>
              </a:rPr>
              <a:t>9. </a:t>
            </a:r>
            <a:r>
              <a:rPr lang="ru-RU" sz="1400">
                <a:solidFill>
                  <a:srgbClr val="FF0000"/>
                </a:solidFill>
                <a:latin typeface="Arial"/>
              </a:rPr>
              <a:t>!!! </a:t>
            </a:r>
            <a:r>
              <a:rPr lang="ru-RU" sz="1400">
                <a:latin typeface="Arial"/>
              </a:rPr>
              <a:t>«60% врачей медицинских организаций государственной и муниципальной </a:t>
            </a:r>
            <a:endParaRPr sz="1400"/>
          </a:p>
          <a:p>
            <a:pPr algn="ctr">
              <a:defRPr/>
            </a:pPr>
            <a:r>
              <a:rPr lang="ru-RU" sz="1400">
                <a:latin typeface="Arial"/>
              </a:rPr>
              <a:t>систем здравоохранения субъекта Российской Федерации, от которых </a:t>
            </a:r>
            <a:endParaRPr sz="1400"/>
          </a:p>
          <a:p>
            <a:pPr algn="ctr">
              <a:defRPr/>
            </a:pPr>
            <a:r>
              <a:rPr lang="ru-RU" sz="1400">
                <a:latin typeface="Arial"/>
              </a:rPr>
              <a:t>зарегистрированы структурированные электронные медицинские документы</a:t>
            </a:r>
            <a:endParaRPr sz="1400"/>
          </a:p>
          <a:p>
            <a:pPr algn="ctr">
              <a:defRPr/>
            </a:pPr>
            <a:r>
              <a:rPr lang="ru-RU" sz="1400">
                <a:latin typeface="Arial"/>
              </a:rPr>
              <a:t>в подсистеме «Реестр электронных медицинских документов» ЕГИСЗ»</a:t>
            </a:r>
            <a:endParaRPr sz="1400"/>
          </a:p>
          <a:p>
            <a:pPr algn="ctr">
              <a:defRPr/>
            </a:pPr>
            <a:r>
              <a:rPr lang="ru-RU" sz="1400">
                <a:latin typeface="Arial"/>
              </a:rPr>
              <a:t>10.</a:t>
            </a:r>
            <a:r>
              <a:rPr lang="ru-RU" sz="1400">
                <a:solidFill>
                  <a:srgbClr val="FF0000"/>
                </a:solidFill>
                <a:latin typeface="Arial"/>
              </a:rPr>
              <a:t> !!!</a:t>
            </a:r>
            <a:r>
              <a:rPr lang="ru-RU" sz="1400">
                <a:latin typeface="Arial"/>
              </a:rPr>
              <a:t> «80% врачей медицинских </a:t>
            </a:r>
            <a:endParaRPr sz="1400"/>
          </a:p>
          <a:p>
            <a:pPr algn="ctr">
              <a:defRPr/>
            </a:pPr>
            <a:r>
              <a:rPr lang="ru-RU" sz="1400">
                <a:latin typeface="Arial"/>
              </a:rPr>
              <a:t>организаций государственной и муниципальной систем здравоохранения </a:t>
            </a:r>
            <a:endParaRPr sz="1400"/>
          </a:p>
          <a:p>
            <a:pPr algn="ctr">
              <a:defRPr/>
            </a:pPr>
            <a:r>
              <a:rPr lang="ru-RU" sz="1400">
                <a:latin typeface="Arial"/>
              </a:rPr>
              <a:t>субъекта Российской Федерации III уровня оказания медицинской помощи, от которых зарегистрированы СЭМД в РЭМД ЕГИСЗ»</a:t>
            </a:r>
            <a:endParaRPr sz="1400"/>
          </a:p>
        </p:txBody>
      </p:sp>
      <p:sp>
        <p:nvSpPr>
          <p:cNvPr id="1580825701" name="TextBox 1580825700"/>
          <p:cNvSpPr txBox="1"/>
          <p:nvPr/>
        </p:nvSpPr>
        <p:spPr bwMode="auto">
          <a:xfrm>
            <a:off x="8632365" y="399991"/>
            <a:ext cx="3447097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16080" y="615859"/>
            <a:ext cx="5340404" cy="94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96350" y="1628800"/>
            <a:ext cx="5340404" cy="901830"/>
          </a:xfrm>
          <a:prstGeom prst="rect">
            <a:avLst/>
          </a:prstGeom>
        </p:spPr>
      </p:pic>
      <p:pic>
        <p:nvPicPr>
          <p:cNvPr id="718541577" name="Рисунок 7185415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6145" y="851156"/>
            <a:ext cx="6269906" cy="4350396"/>
          </a:xfrm>
          <a:prstGeom prst="rect">
            <a:avLst/>
          </a:prstGeom>
        </p:spPr>
      </p:pic>
      <p:pic>
        <p:nvPicPr>
          <p:cNvPr id="1585443245" name="Рисунок 158544324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6145" y="5209247"/>
            <a:ext cx="6737387" cy="1460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1170</Words>
  <Application>Microsoft Office PowerPoint</Application>
  <DocSecurity>0</DocSecurity>
  <PresentationFormat>Широкоэкранный</PresentationFormat>
  <Paragraphs>123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Official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соответствии с пунктом 20 Правил признания лица инвалидом, утвержденных постановлением Правительства Российской Федерации от 05.04.2022 № 588 «О признании лица инвалидом» (далее – Постановление № 588) «Медицинская организация несет гражданско-правовую ответственность за достоверность и полноту сведений, указанных в направлении на медико-социальную экспертизу, в соответствии с законодательством Российской Федерации».   В рамках Постановления № 588 нет требований к ЕГИСЗ по удалению  документов.   С 01.06.2023 согласно Постановлению № 588 все направления на МСЭ должны оформляться в электронном виде. Создание бумажных дубликатов противоречит законодательству Российской Федерации.    Обращаем внимание, что направление на МСЭ публикуется на Едином портале государственных и муниципальных услуг (функций) (далее – ЕПГУ). .   При направлении граждан на медико-социальную экспертизу просим медицинские организации повысить качество подготовки и оформления направлений на МСЭ и минимизировать обращения в СТП ЕГИСЗ по вопросам удаления направлений на МСЭ.   Заявки в СТП ЕГИСЗ на удаление (признание неактуальным) направления на МСЭ будут приниматься к рассмотрению исключительно в случаях ошибок в персональных данных гражданина, в результате которых указанное направление на МСЭ стало доступно для пользователя ЕПГУ, не оформляющего инвалидность.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Безукладников Александр Михайлович</dc:creator>
  <cp:keywords/>
  <dc:description/>
  <cp:lastModifiedBy>Безукладников Александр Михайлович</cp:lastModifiedBy>
  <cp:revision>271</cp:revision>
  <dcterms:created xsi:type="dcterms:W3CDTF">2023-01-24T02:52:16Z</dcterms:created>
  <dcterms:modified xsi:type="dcterms:W3CDTF">2023-10-25T10:47:15Z</dcterms:modified>
  <cp:category/>
  <dc:identifier/>
  <cp:contentStatus/>
  <dc:language/>
  <cp:version/>
</cp:coreProperties>
</file>